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4"/>
  </p:notesMasterIdLst>
  <p:sldIdLst>
    <p:sldId id="256" r:id="rId2"/>
    <p:sldId id="282" r:id="rId3"/>
    <p:sldId id="271" r:id="rId4"/>
    <p:sldId id="258" r:id="rId5"/>
    <p:sldId id="265" r:id="rId6"/>
    <p:sldId id="263" r:id="rId7"/>
    <p:sldId id="259" r:id="rId8"/>
    <p:sldId id="260" r:id="rId9"/>
    <p:sldId id="261" r:id="rId10"/>
    <p:sldId id="272" r:id="rId11"/>
    <p:sldId id="262" r:id="rId12"/>
    <p:sldId id="266" r:id="rId13"/>
    <p:sldId id="277" r:id="rId14"/>
    <p:sldId id="279" r:id="rId15"/>
    <p:sldId id="280" r:id="rId16"/>
    <p:sldId id="267" r:id="rId17"/>
    <p:sldId id="268" r:id="rId18"/>
    <p:sldId id="273" r:id="rId19"/>
    <p:sldId id="276" r:id="rId20"/>
    <p:sldId id="274" r:id="rId21"/>
    <p:sldId id="275"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60"/>
  </p:normalViewPr>
  <p:slideViewPr>
    <p:cSldViewPr>
      <p:cViewPr varScale="1">
        <p:scale>
          <a:sx n="88" d="100"/>
          <a:sy n="88"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04B65-3E0B-42CE-8B1C-185656F3C91B}" type="datetimeFigureOut">
              <a:rPr lang="ro-RO" smtClean="0"/>
              <a:pPr/>
              <a:t>08.11.2012</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78D06-F51F-4F55-8C8C-B1F66BE79A93}"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l="-30000" t="-9000" b="-22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11/8/2012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8229600" cy="990600"/>
          </a:xfrm>
        </p:spPr>
        <p:txBody>
          <a:bodyPr>
            <a:normAutofit fontScale="90000"/>
          </a:bodyPr>
          <a:lstStyle/>
          <a:p>
            <a:r>
              <a:rPr lang="en-US" dirty="0" smtClean="0">
                <a:solidFill>
                  <a:schemeClr val="bg1"/>
                </a:solidFill>
              </a:rPr>
              <a:t>Comenius project</a:t>
            </a:r>
            <a:br>
              <a:rPr lang="en-US" dirty="0" smtClean="0">
                <a:solidFill>
                  <a:schemeClr val="bg1"/>
                </a:solidFill>
              </a:rPr>
            </a:br>
            <a:endParaRPr lang="ro-RO" dirty="0">
              <a:solidFill>
                <a:schemeClr val="bg1"/>
              </a:solidFill>
            </a:endParaRPr>
          </a:p>
        </p:txBody>
      </p:sp>
      <p:pic>
        <p:nvPicPr>
          <p:cNvPr id="22532" name="Picture 4" descr="http://comenius.zse.edu.pl/images/logos/romania.png"/>
          <p:cNvPicPr>
            <a:picLocks noChangeAspect="1" noChangeArrowheads="1"/>
          </p:cNvPicPr>
          <p:nvPr/>
        </p:nvPicPr>
        <p:blipFill>
          <a:blip r:embed="rId2" cstate="print"/>
          <a:srcRect/>
          <a:stretch>
            <a:fillRect/>
          </a:stretch>
        </p:blipFill>
        <p:spPr bwMode="auto">
          <a:xfrm>
            <a:off x="5105400" y="3124200"/>
            <a:ext cx="3219450" cy="2697184"/>
          </a:xfrm>
          <a:prstGeom prst="rect">
            <a:avLst/>
          </a:prstGeom>
          <a:noFill/>
        </p:spPr>
      </p:pic>
      <p:sp>
        <p:nvSpPr>
          <p:cNvPr id="5" name="TextBox 4"/>
          <p:cNvSpPr txBox="1"/>
          <p:nvPr/>
        </p:nvSpPr>
        <p:spPr>
          <a:xfrm>
            <a:off x="2590800" y="2057400"/>
            <a:ext cx="4267200" cy="461665"/>
          </a:xfrm>
          <a:prstGeom prst="rect">
            <a:avLst/>
          </a:prstGeom>
          <a:noFill/>
        </p:spPr>
        <p:txBody>
          <a:bodyPr wrap="square" rtlCol="0">
            <a:spAutoFit/>
          </a:bodyPr>
          <a:lstStyle/>
          <a:p>
            <a:r>
              <a:rPr lang="en-US" dirty="0" smtClean="0">
                <a:solidFill>
                  <a:schemeClr val="bg1"/>
                </a:solidFill>
              </a:rPr>
              <a:t>-</a:t>
            </a:r>
            <a:r>
              <a:rPr lang="en-US" sz="2400" dirty="0" smtClean="0">
                <a:solidFill>
                  <a:schemeClr val="bg1"/>
                </a:solidFill>
              </a:rPr>
              <a:t>Internet for Disabled People-</a:t>
            </a:r>
            <a:endParaRPr lang="ro-RO"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t3.gstatic.com/images?q=tbn:ANd9GcRZOwpN811XkP5MsVxKefIHwAk_IcprJR9rhRgMg7CE07H0XSk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67400" y="2057400"/>
            <a:ext cx="1828800" cy="2381250"/>
          </a:xfrm>
          <a:prstGeom prst="rect">
            <a:avLst/>
          </a:prstGeom>
          <a:noFill/>
        </p:spPr>
      </p:pic>
      <p:sp>
        <p:nvSpPr>
          <p:cNvPr id="2" name="Title 1"/>
          <p:cNvSpPr>
            <a:spLocks noGrp="1"/>
          </p:cNvSpPr>
          <p:nvPr>
            <p:ph type="title"/>
          </p:nvPr>
        </p:nvSpPr>
        <p:spPr>
          <a:xfrm>
            <a:off x="685800" y="2286000"/>
            <a:ext cx="8229600" cy="1143000"/>
          </a:xfrm>
        </p:spPr>
        <p:txBody>
          <a:bodyPr/>
          <a:lstStyle/>
          <a:p>
            <a:r>
              <a:rPr lang="en-US" dirty="0" smtClean="0">
                <a:solidFill>
                  <a:schemeClr val="bg1"/>
                </a:solidFill>
              </a:rPr>
              <a:t>Useful inventions</a:t>
            </a:r>
            <a:endParaRPr lang="ro-RO"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ro-RO" dirty="0" smtClean="0">
                <a:solidFill>
                  <a:srgbClr val="FF0000"/>
                </a:solidFill>
              </a:rPr>
              <a:t>Keyboard navigation</a:t>
            </a:r>
            <a:r>
              <a:rPr lang="ro-RO" dirty="0" smtClean="0"/>
              <a:t/>
            </a:r>
            <a:br>
              <a:rPr lang="ro-RO" dirty="0" smtClean="0"/>
            </a:br>
            <a:endParaRPr lang="ro-RO" dirty="0"/>
          </a:p>
        </p:txBody>
      </p:sp>
      <p:sp>
        <p:nvSpPr>
          <p:cNvPr id="3" name="Content Placeholder 2"/>
          <p:cNvSpPr>
            <a:spLocks noGrp="1"/>
          </p:cNvSpPr>
          <p:nvPr>
            <p:ph idx="1"/>
          </p:nvPr>
        </p:nvSpPr>
        <p:spPr>
          <a:xfrm>
            <a:off x="457200" y="1828800"/>
            <a:ext cx="8229600" cy="3200400"/>
          </a:xfrm>
        </p:spPr>
        <p:txBody>
          <a:bodyPr/>
          <a:lstStyle/>
          <a:p>
            <a:pPr algn="just">
              <a:buNone/>
            </a:pPr>
            <a:r>
              <a:rPr lang="en-US" dirty="0" smtClean="0"/>
              <a:t>		</a:t>
            </a:r>
            <a:r>
              <a:rPr lang="en-US" sz="2400" dirty="0" smtClean="0"/>
              <a:t>Many disabled people cannot use a mouse. These people mostly use the keyboard for navigation. They can scroll up and down the page using the cursor keys, move through links using the tab key, go back to a previous page using the backspace key and so on.</a:t>
            </a:r>
            <a:endParaRPr lang="ro-RO" sz="2400" dirty="0"/>
          </a:p>
        </p:txBody>
      </p:sp>
      <p:pic>
        <p:nvPicPr>
          <p:cNvPr id="3074" name="Picture 2" descr="Standard keyboard layout"/>
          <p:cNvPicPr>
            <a:picLocks noChangeAspect="1" noChangeArrowheads="1"/>
          </p:cNvPicPr>
          <p:nvPr/>
        </p:nvPicPr>
        <p:blipFill>
          <a:blip r:embed="rId2" cstate="print"/>
          <a:srcRect/>
          <a:stretch>
            <a:fillRect/>
          </a:stretch>
        </p:blipFill>
        <p:spPr bwMode="auto">
          <a:xfrm>
            <a:off x="4648200" y="4419600"/>
            <a:ext cx="4191000" cy="177546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229600" cy="1143000"/>
          </a:xfrm>
        </p:spPr>
        <p:txBody>
          <a:bodyPr>
            <a:normAutofit fontScale="90000"/>
          </a:bodyPr>
          <a:lstStyle/>
          <a:p>
            <a:r>
              <a:rPr lang="en-US" dirty="0" smtClean="0">
                <a:solidFill>
                  <a:schemeClr val="bg1"/>
                </a:solidFill>
              </a:rPr>
              <a:t>Alternative</a:t>
            </a:r>
            <a:r>
              <a:rPr lang="ro-RO" dirty="0" smtClean="0">
                <a:solidFill>
                  <a:schemeClr val="bg1"/>
                </a:solidFill>
              </a:rPr>
              <a:t> Keyboards</a:t>
            </a:r>
            <a:br>
              <a:rPr lang="ro-RO" dirty="0" smtClean="0">
                <a:solidFill>
                  <a:schemeClr val="bg1"/>
                </a:solidFill>
              </a:rPr>
            </a:br>
            <a:endParaRPr lang="ro-RO" dirty="0">
              <a:solidFill>
                <a:schemeClr val="bg1"/>
              </a:solidFill>
            </a:endParaRPr>
          </a:p>
        </p:txBody>
      </p:sp>
      <p:sp>
        <p:nvSpPr>
          <p:cNvPr id="3" name="Content Placeholder 2"/>
          <p:cNvSpPr>
            <a:spLocks noGrp="1"/>
          </p:cNvSpPr>
          <p:nvPr>
            <p:ph idx="1"/>
          </p:nvPr>
        </p:nvSpPr>
        <p:spPr>
          <a:xfrm>
            <a:off x="304800" y="2148840"/>
            <a:ext cx="8382000" cy="3413760"/>
          </a:xfrm>
        </p:spPr>
        <p:txBody>
          <a:bodyPr>
            <a:normAutofit/>
          </a:bodyPr>
          <a:lstStyle/>
          <a:p>
            <a:pPr algn="just">
              <a:buNone/>
            </a:pPr>
            <a:r>
              <a:rPr lang="en-US" dirty="0" smtClean="0"/>
              <a:t>	</a:t>
            </a:r>
            <a:r>
              <a:rPr lang="en-US" sz="2400" dirty="0" smtClean="0">
                <a:solidFill>
                  <a:schemeClr val="bg2">
                    <a:lumMod val="10000"/>
                  </a:schemeClr>
                </a:solidFill>
              </a:rPr>
              <a:t>	</a:t>
            </a:r>
            <a:r>
              <a:rPr lang="en-US" sz="2400" dirty="0" smtClean="0"/>
              <a:t> There are a variety of alternative physical keyboards. For example, there are ergonomic keyboards for people who have hand and upper limb injuries, keyboards that present the keys in a different order (ABC rather than the conventional QWERTY), keyboards that use large keys and </a:t>
            </a:r>
            <a:r>
              <a:rPr lang="en-US" sz="2400" dirty="0" err="1" smtClean="0"/>
              <a:t>colour</a:t>
            </a:r>
            <a:r>
              <a:rPr lang="en-US" sz="2400" dirty="0" smtClean="0"/>
              <a:t> coding of the letters.</a:t>
            </a:r>
            <a:endParaRPr lang="ro-RO"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ille reader"/>
          <p:cNvPicPr>
            <a:picLocks noChangeAspect="1" noChangeArrowheads="1"/>
          </p:cNvPicPr>
          <p:nvPr/>
        </p:nvPicPr>
        <p:blipFill>
          <a:blip r:embed="rId2" cstate="print"/>
          <a:srcRect/>
          <a:stretch>
            <a:fillRect/>
          </a:stretch>
        </p:blipFill>
        <p:spPr bwMode="auto">
          <a:xfrm>
            <a:off x="7467600" y="762000"/>
            <a:ext cx="1295400" cy="1374250"/>
          </a:xfrm>
          <a:prstGeom prst="rect">
            <a:avLst/>
          </a:prstGeom>
          <a:noFill/>
        </p:spPr>
      </p:pic>
      <p:sp>
        <p:nvSpPr>
          <p:cNvPr id="2" name="Title 1"/>
          <p:cNvSpPr>
            <a:spLocks noGrp="1"/>
          </p:cNvSpPr>
          <p:nvPr>
            <p:ph type="title"/>
          </p:nvPr>
        </p:nvSpPr>
        <p:spPr>
          <a:xfrm>
            <a:off x="685800" y="1219200"/>
            <a:ext cx="8229600" cy="1143000"/>
          </a:xfrm>
        </p:spPr>
        <p:txBody>
          <a:bodyPr>
            <a:normAutofit fontScale="90000"/>
          </a:bodyPr>
          <a:lstStyle/>
          <a:p>
            <a:r>
              <a:rPr lang="ro-RO" dirty="0" smtClean="0">
                <a:solidFill>
                  <a:schemeClr val="bg1"/>
                </a:solidFill>
              </a:rPr>
              <a:t>Braille Displays</a:t>
            </a:r>
            <a:r>
              <a:rPr lang="ro-RO" dirty="0" smtClean="0"/>
              <a:t/>
            </a:r>
            <a:br>
              <a:rPr lang="ro-RO" dirty="0" smtClean="0"/>
            </a:br>
            <a:endParaRPr lang="ro-RO" dirty="0"/>
          </a:p>
        </p:txBody>
      </p:sp>
      <p:sp>
        <p:nvSpPr>
          <p:cNvPr id="3" name="Content Placeholder 2"/>
          <p:cNvSpPr>
            <a:spLocks noGrp="1"/>
          </p:cNvSpPr>
          <p:nvPr>
            <p:ph idx="1"/>
          </p:nvPr>
        </p:nvSpPr>
        <p:spPr>
          <a:xfrm>
            <a:off x="609600" y="2438400"/>
            <a:ext cx="8229600" cy="2590800"/>
          </a:xfrm>
        </p:spPr>
        <p:txBody>
          <a:bodyPr/>
          <a:lstStyle/>
          <a:p>
            <a:pPr algn="just">
              <a:buNone/>
            </a:pPr>
            <a:r>
              <a:rPr lang="en-US" dirty="0" smtClean="0"/>
              <a:t>	</a:t>
            </a:r>
            <a:r>
              <a:rPr lang="en-US" sz="2400" dirty="0" smtClean="0"/>
              <a:t>	Refreshable Braille displays provide a line by line tactile output of information displayed on the computer monitor. This is done by means of small, rounded pins that are lifted in order to form Braille characters. </a:t>
            </a:r>
            <a:endParaRPr lang="ro-RO"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chemeClr val="bg1"/>
                </a:solidFill>
              </a:rPr>
              <a:t>Siafu</a:t>
            </a:r>
            <a:endParaRPr lang="en-US" sz="3600" dirty="0">
              <a:solidFill>
                <a:schemeClr val="bg1"/>
              </a:solidFill>
            </a:endParaRPr>
          </a:p>
        </p:txBody>
      </p:sp>
      <p:sp>
        <p:nvSpPr>
          <p:cNvPr id="3" name="Content Placeholder 2"/>
          <p:cNvSpPr>
            <a:spLocks noGrp="1"/>
          </p:cNvSpPr>
          <p:nvPr>
            <p:ph idx="1"/>
          </p:nvPr>
        </p:nvSpPr>
        <p:spPr>
          <a:xfrm>
            <a:off x="228600" y="1600200"/>
            <a:ext cx="8458200" cy="4709160"/>
          </a:xfrm>
        </p:spPr>
        <p:txBody>
          <a:bodyPr>
            <a:normAutofit/>
          </a:bodyPr>
          <a:lstStyle/>
          <a:p>
            <a:pPr algn="just">
              <a:buNone/>
            </a:pPr>
            <a:r>
              <a:rPr lang="en-US" sz="2400" dirty="0" smtClean="0">
                <a:solidFill>
                  <a:schemeClr val="bg2">
                    <a:lumMod val="10000"/>
                  </a:schemeClr>
                </a:solidFill>
              </a:rPr>
              <a:t>	</a:t>
            </a:r>
            <a:r>
              <a:rPr lang="en-US" sz="2400" dirty="0" smtClean="0"/>
              <a:t>	An industrial </a:t>
            </a:r>
            <a:r>
              <a:rPr lang="en-US" sz="2400" dirty="0" smtClean="0"/>
              <a:t>designer, </a:t>
            </a:r>
            <a:r>
              <a:rPr lang="en-US" sz="2400" dirty="0" smtClean="0"/>
              <a:t>Jonathan </a:t>
            </a:r>
            <a:r>
              <a:rPr lang="en-US" sz="2400" dirty="0" smtClean="0"/>
              <a:t>Lucas, </a:t>
            </a:r>
            <a:r>
              <a:rPr lang="en-US" sz="2400" dirty="0" smtClean="0"/>
              <a:t>designed a computer named </a:t>
            </a:r>
            <a:r>
              <a:rPr lang="en-US" sz="2400" dirty="0" err="1" smtClean="0"/>
              <a:t>Siafu</a:t>
            </a:r>
            <a:r>
              <a:rPr lang="en-US" sz="2400" dirty="0" smtClean="0"/>
              <a:t> with an entirely new concept </a:t>
            </a:r>
            <a:r>
              <a:rPr lang="en-US" sz="2400" dirty="0" smtClean="0"/>
              <a:t>that </a:t>
            </a:r>
            <a:r>
              <a:rPr lang="en-US" sz="2400" dirty="0" smtClean="0"/>
              <a:t>allows blind users  to feel  everything there  is on their </a:t>
            </a:r>
            <a:r>
              <a:rPr lang="en-US" sz="2400" dirty="0" smtClean="0"/>
              <a:t>screen. Making use  of elements </a:t>
            </a:r>
            <a:r>
              <a:rPr lang="en-US" sz="2400" dirty="0" smtClean="0"/>
              <a:t>named </a:t>
            </a:r>
            <a:r>
              <a:rPr lang="en-US" sz="2400" dirty="0" err="1" smtClean="0"/>
              <a:t>Magneclay</a:t>
            </a:r>
            <a:r>
              <a:rPr lang="en-US" sz="2400" dirty="0" smtClean="0"/>
              <a:t>,  </a:t>
            </a:r>
            <a:r>
              <a:rPr lang="en-US" sz="2400" dirty="0" smtClean="0"/>
              <a:t>the computer screen can be turned into a Braille display, or even form an image </a:t>
            </a:r>
            <a:r>
              <a:rPr lang="en-US" sz="2400" dirty="0" smtClean="0"/>
              <a:t>.</a:t>
            </a:r>
            <a:endParaRPr lang="en-US" sz="2400" dirty="0" smtClean="0"/>
          </a:p>
          <a:p>
            <a:pPr algn="just">
              <a:buNone/>
            </a:pPr>
            <a:r>
              <a:rPr lang="en-US" sz="2600" dirty="0" smtClean="0"/>
              <a:t>		</a:t>
            </a:r>
            <a:r>
              <a:rPr lang="en-US" sz="2600" dirty="0" err="1" smtClean="0"/>
              <a:t>Magneclay</a:t>
            </a:r>
            <a:r>
              <a:rPr lang="en-US" sz="2600" dirty="0" smtClean="0"/>
              <a:t> is an oil-based material with a loose molecular structure, when energized by an  electrical charge ,these materials can change shape-shifting into a new shape indefinitely as long as electric charge is still going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ocuments and Settings\Feri\Desktop\siafu-compu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33800" y="3124200"/>
            <a:ext cx="5410200" cy="3554273"/>
          </a:xfrm>
          <a:prstGeom prst="rect">
            <a:avLst/>
          </a:prstGeom>
          <a:noFill/>
        </p:spPr>
      </p:pic>
      <p:pic>
        <p:nvPicPr>
          <p:cNvPr id="1031" name="Picture 7" descr="D:\Documents and Settings\Feri\Desktop\untitled.JPG"/>
          <p:cNvPicPr>
            <a:picLocks noChangeAspect="1" noChangeArrowheads="1"/>
          </p:cNvPicPr>
          <p:nvPr/>
        </p:nvPicPr>
        <p:blipFill>
          <a:blip r:embed="rId3" cstate="print"/>
          <a:srcRect/>
          <a:stretch>
            <a:fillRect/>
          </a:stretch>
        </p:blipFill>
        <p:spPr bwMode="auto">
          <a:xfrm>
            <a:off x="2286000" y="152400"/>
            <a:ext cx="1647825" cy="1219200"/>
          </a:xfrm>
          <a:prstGeom prst="rect">
            <a:avLst/>
          </a:prstGeom>
          <a:noFill/>
        </p:spPr>
      </p:pic>
      <p:pic>
        <p:nvPicPr>
          <p:cNvPr id="1032" name="Picture 8" descr="D:\Documents and Settings\Feri\Desktop\untitled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 y="1371600"/>
            <a:ext cx="4996854" cy="26384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colourbox.com/preview/4429833-899172-hand-holding-touch-pad-pc-and-finger-touching-it-s-screen-with-icons-vecto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72200" y="0"/>
            <a:ext cx="3450565" cy="3048000"/>
          </a:xfrm>
          <a:prstGeom prst="rect">
            <a:avLst/>
          </a:prstGeom>
          <a:noFill/>
        </p:spPr>
      </p:pic>
      <p:sp>
        <p:nvSpPr>
          <p:cNvPr id="2" name="Title 1"/>
          <p:cNvSpPr>
            <a:spLocks noGrp="1"/>
          </p:cNvSpPr>
          <p:nvPr>
            <p:ph type="title"/>
          </p:nvPr>
        </p:nvSpPr>
        <p:spPr>
          <a:xfrm>
            <a:off x="533400" y="914400"/>
            <a:ext cx="8229600" cy="1143000"/>
          </a:xfrm>
        </p:spPr>
        <p:txBody>
          <a:bodyPr/>
          <a:lstStyle/>
          <a:p>
            <a:r>
              <a:rPr lang="en-US" dirty="0" smtClean="0">
                <a:solidFill>
                  <a:schemeClr val="bg1"/>
                </a:solidFill>
              </a:rPr>
              <a:t>Touchpad</a:t>
            </a:r>
            <a:endParaRPr lang="ro-RO" dirty="0">
              <a:solidFill>
                <a:schemeClr val="bg1"/>
              </a:solidFill>
            </a:endParaRPr>
          </a:p>
        </p:txBody>
      </p:sp>
      <p:sp>
        <p:nvSpPr>
          <p:cNvPr id="3" name="Content Placeholder 2"/>
          <p:cNvSpPr>
            <a:spLocks noGrp="1"/>
          </p:cNvSpPr>
          <p:nvPr>
            <p:ph idx="1"/>
          </p:nvPr>
        </p:nvSpPr>
        <p:spPr>
          <a:xfrm>
            <a:off x="533400" y="2590800"/>
            <a:ext cx="8229600" cy="3261360"/>
          </a:xfrm>
        </p:spPr>
        <p:txBody>
          <a:bodyPr/>
          <a:lstStyle/>
          <a:p>
            <a:pPr algn="just">
              <a:buNone/>
            </a:pPr>
            <a:r>
              <a:rPr lang="en-US" i="1" dirty="0" smtClean="0"/>
              <a:t>		</a:t>
            </a:r>
            <a:r>
              <a:rPr lang="en-US" sz="2400" i="1" dirty="0" smtClean="0"/>
              <a:t>A </a:t>
            </a:r>
            <a:r>
              <a:rPr lang="en-US" sz="2400" dirty="0" smtClean="0"/>
              <a:t>touchpad allows the user to move the cursor on the screen by moving a finger across the touchpad surface. </a:t>
            </a:r>
            <a:r>
              <a:rPr lang="en-US" sz="2400" dirty="0" err="1" smtClean="0"/>
              <a:t>Touchpads</a:t>
            </a:r>
            <a:r>
              <a:rPr lang="en-US" sz="2400" dirty="0" smtClean="0"/>
              <a:t> can be used by people who are unable to hold a device such as a standard mouse or who have very limited mobility.</a:t>
            </a:r>
            <a:endParaRPr lang="ro-RO"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Switches</a:t>
            </a:r>
            <a:endParaRPr lang="ro-RO" dirty="0">
              <a:solidFill>
                <a:schemeClr val="bg1"/>
              </a:solidFill>
            </a:endParaRPr>
          </a:p>
        </p:txBody>
      </p:sp>
      <p:sp>
        <p:nvSpPr>
          <p:cNvPr id="3" name="Content Placeholder 2"/>
          <p:cNvSpPr>
            <a:spLocks noGrp="1"/>
          </p:cNvSpPr>
          <p:nvPr>
            <p:ph idx="1"/>
          </p:nvPr>
        </p:nvSpPr>
        <p:spPr>
          <a:xfrm>
            <a:off x="457200" y="1905000"/>
            <a:ext cx="8229600" cy="2895600"/>
          </a:xfrm>
        </p:spPr>
        <p:txBody>
          <a:bodyPr/>
          <a:lstStyle/>
          <a:p>
            <a:pPr algn="just">
              <a:buNone/>
            </a:pPr>
            <a:r>
              <a:rPr lang="en-US" dirty="0" smtClean="0"/>
              <a:t>		</a:t>
            </a:r>
            <a:r>
              <a:rPr lang="en-US" sz="2400" dirty="0" smtClean="0"/>
              <a:t>Most switches consist of one (or a few) buttons, which can be activated by bodily movement. For example, a person who can only move their head may be able to surf the Web by clicking a switch embedded in a headrest, while someone else might require a foot switch. </a:t>
            </a:r>
          </a:p>
          <a:p>
            <a:pPr algn="just">
              <a:buNone/>
            </a:pPr>
            <a:r>
              <a:rPr lang="en-US" sz="2400" dirty="0" smtClean="0"/>
              <a:t>		</a:t>
            </a:r>
            <a:endParaRPr lang="ro-RO" sz="2400" dirty="0"/>
          </a:p>
        </p:txBody>
      </p:sp>
      <p:sp>
        <p:nvSpPr>
          <p:cNvPr id="6146" name="AutoShape 2" descr="data:image/jpeg;base64,/9j/4AAQSkZJRgABAQAAAQABAAD/2wCEAAkGBhAQEA8QDw8NDg8PDxAODw8QDQ8NEA0OFBUVFRYQFBQXHSYfFxkjGRISIC8gIycpOCwsFR4zNTAqNSYrLCkBCQoKDgwOFw8PGiwkHyQrKSkpLCwpKSksLCwqLSwpLCwpLDExLCwsLCosLCkpLCkpKS00KS0wLCksLSwsKSwpKf/AABEIAMUBAAMBIgACEQEDEQH/xAAcAAEAAgMBAQEAAAAAAAAAAAAAAQMCBgcEBQj/xAA6EAACAgEBBQQIAwcFAQAAAAAAAQIDEQQFBhIhMUFRYXEHEyIyQoGRoVJisRQzcpLB0eEVQ1OC8CT/xAAaAQEAAgMBAAAAAAAAAAAAAAAAAQUCAwQG/8QALBEBAAIBAgQEBQUBAAAAAAAAAAECAwQRBRIhMSIyUaFBQlJhsRQVI4GRE//aAAwDAQACEQMRAD8A7iAAAAAAAAAAAAAAAAAAAAAAAAAAAAAAAAAABre/O+NezdPx4VuotfqtJp/ivufTygspyfd4tHt3o3mo2dpp6nUN8McRhCPOd1r92qC7ZP8Az2HPt093NRtTVS2ntJflrpTfBTUny00PD8cu15XfgPq+i/c+dantDVt26vVSla5y759ZruznEe6PmdDIUcdCQAAAAAAAAAAAAAAAAAAAAAAAAAAAAAAAAAAAHh2ztinSUWajUWRqpqjxTk/sku1t4SS6tlu0do1aeqy66caqqouc5yeFGK7Tl9MNRt/VwunGdOgokp6amS6Ls1V0ejskvci+i5+ZCdkbL1G3NYtbrIzp0tLxpdO+XqIPnl990lht/CseB1PT6eNcYwhFQhFKMYpYUUuxGOj0cKoRrrXDCKwl+rb7W3zyXhIAAAAAAAAAAAAAAAAAAAAAAAAAAAAAAAAAQ2RuIbKNXrIVQnbbONddcXOc5PEYRXNtsyuujFOUmoxinKUpNKMYrm22+iwjkm2tr3bf1EdPplL/AEyuxpJtw/1G2D52TfWNEX9fNrEImU36y/eHVQUYyhs2qfHRVNNLUuLx+13x/AnyjDtfza6rsvZkNPXGutclzbfvTk+spPvf+CjYWxK9JUq4YcuXHPCjxtLCwuyKXJR7EfSRJEJABKQAAAAAAAAAAAAAAAAAAAAAAAAAAAAAAIbIBlU58m28Jc284wu8i+9RjKUpKMYpylKTUYxiubk2+iSOT7x703bYs/ZND6yOglJ12WwzG3aUl1qqz7tX4pvs+jhEyb0bw2bZu/YtE5vZ8bOC2yDw9pWrn6qD7Ko9ZS6YWe46Juzu3XoqlGKi7HGKnJLCSXSuC7ILsXm3zZRupurXoaksQ9a4qLcViNcP+Kv8ve+snzfh95EkQyMiESISAAkAAAAAAAAAAAAIAkhyS5vkl1fcajvR6RaNJxV1Y1F65OKliFb/ADyXb4L7HMNt72arVt+utfB2VQ9ipf8AVdfN5OzDo8mXr2hwZ9fjxdI6y67tPfzQUZUtRGyS+ClO5/WPJfNmvar0v0rPqtNbLuc7Iw+yyct4iMljTh+OPNvKqvxPNby7Q6FZ6X7vh01K85zl+mDGPpe1Hbp9O/KVi/qc/wAjJu/RYfp/LT+u1H1e0Omab0wL/c0j84Xf0a/qfd2f6TNBbhSnZQ3/AMsGo5/ijlHF8jiNduH4p7dGynEs9e+0/wBP0dptZXbHiqnCyL+KElJfVFx+ddBtO6iSnTZOqS7YSaz59/zOgbt+lTLjXroruV8FjH8cF+q+hwZtBenWvWPdZYOJY8nS/SfZ0oFFGqjOMZwlGcJLMZRalGS700ZOwrt1ozbPnba25RpKZX6m2NNUOspPq+yMV1lJ9iRr29XpFp0spafTxet1qX7iuSUKPzX2dK14dfI1LZW7Ws2rdHVay1WYb4LXDGl0yz7ukpfvy5fvJcvMhG7Dae0tZty2NMa7adE8TjpOL1dmqhnldq5L91V2qHV+L5nRt3N2qtHDkoyucVGViiopQXSuEfhgu7t6vLPVsrZNOmh6umOMvinOT4p2z/HOT5yZ74wJIgSLEgkSIhIACQAAAAAAAAAGQBGSGzCUyNxm5nMN+/SFJuem0k+GKzG2+L5yfRwg+xd7PuekTeZ6bT+qreLr8xTT5wr7ZefYccky10Gli/8AJft8FRxDVTT+Onf4pcjHIBeKJKYyQAhOScmIAyyMmIAyySmYE5Bs2TdPfC3RTUcudEn7dWen54d0v1Po7d3012usem0is0tUm4x9S1brtXHpxQxyprf4m8+JpeTcfR3tv1V7qljhvSjxYScZrnHn3PL5FXrtLFqzkrHWO/3Wmh1c1tGK09J7fZsO6vo5qphH9phXjPH+ywbnXx9eK6b53T8+Xmb1BdEuSXJLoku4prPTAoXoIZwiWIxiZhIADIAAAAAAAAAAAMJSJbKpsxCcyiUyZyPNqJ4jJ90ZP6Jsgcc342o79Za8+zB+riu5I1/JftCWbbG+rkzynr8VYpSKx6PIZbTe82n1ZghDJsakghE5AEMEgAAAAABHp0l7hKMlycWmjzGcZCY3R93eNk6z1tNVn44Jvz6P7n0q5mr7mW50dWezK/8AfU2OuR5HJXlvMfd6/FbmpW3rEPZGRYiiDLYs1tzMAEgACQAAAAAAABXJlUi2RRYzAVTPPqecZLvi19UXyKLugHDNp6Z+ukkm23nHU8Lj3rB9/VJuyTX7yi3Eo9soP2ov5xa+aZbtLZKtirausknjsn/aX6nqMWeJrWZ+LyuTBMWtHp+GuYHCZSg08NYa5PPJpkHW5GOA0ZESAxwMEgJAAAAGQB6NJpnNpLtaX1KIxybNp4w09DnP4Yucn4LsX6fM15MnJG7OmObzs3nc94pcV0hY4LwajFv9TZK2apuLGS0y4/flOc5+E5vilH5N4+RtdSPKXtzWmXrKV5axD1QL4lNaL4mDazAQJgAASAAAAAAAAK2UzL2VSiYDzSKbD0ziUziBxze2t6bVzsgm1B4sgutmnl7cWvzRbePmu09OzNpR4VKLU6p+1y54/NH+qNk9IGw3ZX6+uLc6U+NJZc6erwu1x5vycjlteonp5udC465Pisoykm+2db7JeHR+Z2afPFY5LdnDqcE2nnp3b1rdkValcUccTXKUeeV495q2v2VZS/aj7P4lzX+C/Z224zTnp7MNe/BrHDLunDrF+P6n0Ybz/DdD5r2ky3x2vWPD1hT5Ix3nx+GzW8ESZ9bXS01ilKpSi0uJ8MG4pdMtdFza5+J8eUjtpbmjs47U5Z77mQY8Q4jNGzIEcSJ4gCRZCrJjGR6q2oxc7JRrgublJ4Rja0VjeUbTM7Q9mi2cmsy8ku9lGp161FiUeenolltc1ffHol3wg+ee2WO4+fftSeqXDXx1aXGJWv2LdTH8MF8EPHtNp3H3f9fZGXCo0UNYSWIymuca14Lq/l3lFq9Vz+Gq+0ek/wCfit3dC3e0jroqi/eUcy/ifN/dn3aolGnp6HurgVi0ZwRaiIxMsBkkAGQAAAAAAAAAACGYNFhGDEUSiUzrPW4mEoED51tOUct313EnW5ajSwcq3mVlMU3Kp9soLtj+Xs7Mrp2B0nns04H5mu08ZtTTlXYvdtrfDP5/iXmZLa99axbWtRBf7lfsWLzh0fyOybz+jWnUuVlX/wA975uUY5hY++cO/wAVh+ZzXbm5+s0jfraZSrX+9UnZXjxa5x+aRux574/LLRlwUyR4o3fGr21p58lPgb+GzNbX15P6l8XnnFqS8GpfofL1NMJr2oxl44z9z50tlwzmLlHykWFOIWjzQr7cOr8ttvdsji//ACI4Wa4tNYvdvuX/AGl/cn1Fz66i7+aX9zb+4x6Nf7fb6o/xsig+3JRbtGmv3rYLwUuJ/RHwf9Nz787Jeci+rQVx6RXm+ZhbiFvlhnHDq/NZ7nvC5ctPU5v8dnsxXyXX6mVellZJT1M3dJe7DGKoeUe89Wxth6nVS4dNRbd2ZjH2I+c37K+p03dn0SKOJ66SsfX1FbfAvCc+Tl5LC8zhy6m+TzS7cWmx4/LH9tX3X3Wu10k1mGnTxO7HXHwQ/E/svsdh2XsiFEIV1xUYQWEv657X4nv02z41xjGEYxjFcMYxSjGKXYkuh6o1nN3dOyquovjElRMiWSCQCQAAAAAAAAAAAAAAAAIwSCNhi4mLgWAjYUuorlpkz1AbDV9rbgaDU5dumqcn8cE6Z/zQxn5mr6z0G6STbqv1dOezNdyX1in9zqGBgbDjdvoGl8Gv/m0v9pmMPQNZ26+OPDStv7zOzYBPVG0OV6T0E6dY9bq9TZ3qEKqU/tJmybN9FuzaMNaaNsl8V8ne/o/Z+xuAGyXmo0UIJRjGMYrpFJRS8kuReoGQGwjBIBIAAAAAAAAAAAAAAAAAAAAAAAAAAAAAAAAAAAAAAAAAAAAAAAAAAAAAAAAAAAAAAAAAAAAAAAAAAAAAAAAAAAAAAAAAAAAAAAAAAAAAAAA//9k="/>
          <p:cNvSpPr>
            <a:spLocks noChangeAspect="1" noChangeArrowheads="1"/>
          </p:cNvSpPr>
          <p:nvPr/>
        </p:nvSpPr>
        <p:spPr bwMode="auto">
          <a:xfrm>
            <a:off x="155575" y="-898525"/>
            <a:ext cx="2438400" cy="1876425"/>
          </a:xfrm>
          <a:prstGeom prst="rect">
            <a:avLst/>
          </a:prstGeom>
          <a:noFill/>
        </p:spPr>
        <p:txBody>
          <a:bodyPr vert="horz" wrap="square" lIns="91440" tIns="45720" rIns="91440" bIns="45720" numCol="1" anchor="t" anchorCtr="0" compatLnSpc="1">
            <a:prstTxWarp prst="textNoShape">
              <a:avLst/>
            </a:prstTxWarp>
          </a:bodyPr>
          <a:lstStyle/>
          <a:p>
            <a:endParaRPr lang="ro-RO"/>
          </a:p>
        </p:txBody>
      </p:sp>
      <p:sp>
        <p:nvSpPr>
          <p:cNvPr id="6148" name="AutoShape 4" descr="data:image/jpeg;base64,/9j/4AAQSkZJRgABAQAAAQABAAD/2wCEAAkGBhAQEA8QDw8NDg8PDxAODw8QDQ8NEA0OFBUVFRYQFBQXHSYfFxkjGRISIC8gIycpOCwsFR4zNTAqNSYrLCkBCQoKDgwOFw8PGiwkHyQrKSkpLCwpKSksLCwqLSwpLCwpLDExLCwsLCosLCkpLCkpKS00KS0wLCksLSwsKSwpKf/AABEIAMUBAAMBIgACEQEDEQH/xAAcAAEAAgMBAQEAAAAAAAAAAAAAAQMCBgcEBQj/xAA6EAACAgEBBQQIAwcFAQAAAAAAAQIDEQQFBhIhMUFRYXEHEyIyQoGRoVJisRQzcpLB0eEVQ1OC8CT/xAAaAQEAAgMBAAAAAAAAAAAAAAAAAQUCAwQG/8QALBEBAAIBAgQEBQUBAAAAAAAAAAECAwQRBRIhMSIyUaFBQlJhsRQVI4GRE//aAAwDAQACEQMRAD8A7iAAAAAAAAAAAAAAAAAAAAAAAAAAAAAAAAAABre/O+NezdPx4VuotfqtJp/ivufTygspyfd4tHt3o3mo2dpp6nUN8McRhCPOd1r92qC7ZP8Az2HPt093NRtTVS2ntJflrpTfBTUny00PD8cu15XfgPq+i/c+dantDVt26vVSla5y759ZruznEe6PmdDIUcdCQAAAAAAAAAAAAAAAAAAAAAAAAAAAAAAAAAAAHh2ztinSUWajUWRqpqjxTk/sku1t4SS6tlu0do1aeqy66caqqouc5yeFGK7Tl9MNRt/VwunGdOgokp6amS6Ls1V0ejskvci+i5+ZCdkbL1G3NYtbrIzp0tLxpdO+XqIPnl990lht/CseB1PT6eNcYwhFQhFKMYpYUUuxGOj0cKoRrrXDCKwl+rb7W3zyXhIAAAAAAAAAAAAAAAAAAAAAAAAAAAAAAAAAQ2RuIbKNXrIVQnbbONddcXOc5PEYRXNtsyuujFOUmoxinKUpNKMYrm22+iwjkm2tr3bf1EdPplL/AEyuxpJtw/1G2D52TfWNEX9fNrEImU36y/eHVQUYyhs2qfHRVNNLUuLx+13x/AnyjDtfza6rsvZkNPXGutclzbfvTk+spPvf+CjYWxK9JUq4YcuXHPCjxtLCwuyKXJR7EfSRJEJABKQAAAAAAAAAAAAAAAAAAAAAAAAAAAAAAIbIBlU58m28Jc284wu8i+9RjKUpKMYpylKTUYxiubk2+iSOT7x703bYs/ZND6yOglJ12WwzG3aUl1qqz7tX4pvs+jhEyb0bw2bZu/YtE5vZ8bOC2yDw9pWrn6qD7Ko9ZS6YWe46Juzu3XoqlGKi7HGKnJLCSXSuC7ILsXm3zZRupurXoaksQ9a4qLcViNcP+Kv8ve+snzfh95EkQyMiESISAAkAAAAAAAAAAAAIAkhyS5vkl1fcajvR6RaNJxV1Y1F65OKliFb/ADyXb4L7HMNt72arVt+utfB2VQ9ipf8AVdfN5OzDo8mXr2hwZ9fjxdI6y67tPfzQUZUtRGyS+ClO5/WPJfNmvar0v0rPqtNbLuc7Iw+yyct4iMljTh+OPNvKqvxPNby7Q6FZ6X7vh01K85zl+mDGPpe1Hbp9O/KVi/qc/wAjJu/RYfp/LT+u1H1e0Omab0wL/c0j84Xf0a/qfd2f6TNBbhSnZQ3/AMsGo5/ijlHF8jiNduH4p7dGynEs9e+0/wBP0dptZXbHiqnCyL+KElJfVFx+ddBtO6iSnTZOqS7YSaz59/zOgbt+lTLjXroruV8FjH8cF+q+hwZtBenWvWPdZYOJY8nS/SfZ0oFFGqjOMZwlGcJLMZRalGS700ZOwrt1ozbPnba25RpKZX6m2NNUOspPq+yMV1lJ9iRr29XpFp0spafTxet1qX7iuSUKPzX2dK14dfI1LZW7Ws2rdHVay1WYb4LXDGl0yz7ukpfvy5fvJcvMhG7Dae0tZty2NMa7adE8TjpOL1dmqhnldq5L91V2qHV+L5nRt3N2qtHDkoyucVGViiopQXSuEfhgu7t6vLPVsrZNOmh6umOMvinOT4p2z/HOT5yZ74wJIgSLEgkSIhIACQAAAAAAAAAGQBGSGzCUyNxm5nMN+/SFJuem0k+GKzG2+L5yfRwg+xd7PuekTeZ6bT+qreLr8xTT5wr7ZefYccky10Gli/8AJft8FRxDVTT+Onf4pcjHIBeKJKYyQAhOScmIAyyMmIAyySmYE5Bs2TdPfC3RTUcudEn7dWen54d0v1Po7d3012usem0is0tUm4x9S1brtXHpxQxyprf4m8+JpeTcfR3tv1V7qljhvSjxYScZrnHn3PL5FXrtLFqzkrHWO/3Wmh1c1tGK09J7fZsO6vo5qphH9phXjPH+ywbnXx9eK6b53T8+Xmb1BdEuSXJLoku4prPTAoXoIZwiWIxiZhIADIAAAAAAAAAAAMJSJbKpsxCcyiUyZyPNqJ4jJ90ZP6Jsgcc342o79Za8+zB+riu5I1/JftCWbbG+rkzynr8VYpSKx6PIZbTe82n1ZghDJsakghE5AEMEgAAAAABHp0l7hKMlycWmjzGcZCY3R93eNk6z1tNVn44Jvz6P7n0q5mr7mW50dWezK/8AfU2OuR5HJXlvMfd6/FbmpW3rEPZGRYiiDLYs1tzMAEgACQAAAAAAABXJlUi2RRYzAVTPPqecZLvi19UXyKLugHDNp6Z+ukkm23nHU8Lj3rB9/VJuyTX7yi3Eo9soP2ov5xa+aZbtLZKtirausknjsn/aX6nqMWeJrWZ+LyuTBMWtHp+GuYHCZSg08NYa5PPJpkHW5GOA0ZESAxwMEgJAAAAGQB6NJpnNpLtaX1KIxybNp4w09DnP4Yucn4LsX6fM15MnJG7OmObzs3nc94pcV0hY4LwajFv9TZK2apuLGS0y4/flOc5+E5vilH5N4+RtdSPKXtzWmXrKV5axD1QL4lNaL4mDazAQJgAASAAAAAAAAK2UzL2VSiYDzSKbD0ziUziBxze2t6bVzsgm1B4sgutmnl7cWvzRbePmu09OzNpR4VKLU6p+1y54/NH+qNk9IGw3ZX6+uLc6U+NJZc6erwu1x5vycjlteonp5udC465Pisoykm+2db7JeHR+Z2afPFY5LdnDqcE2nnp3b1rdkValcUccTXKUeeV495q2v2VZS/aj7P4lzX+C/Z224zTnp7MNe/BrHDLunDrF+P6n0Ybz/DdD5r2ky3x2vWPD1hT5Ix3nx+GzW8ESZ9bXS01ilKpSi0uJ8MG4pdMtdFza5+J8eUjtpbmjs47U5Z77mQY8Q4jNGzIEcSJ4gCRZCrJjGR6q2oxc7JRrgublJ4Rja0VjeUbTM7Q9mi2cmsy8ku9lGp161FiUeenolltc1ffHol3wg+ee2WO4+fftSeqXDXx1aXGJWv2LdTH8MF8EPHtNp3H3f9fZGXCo0UNYSWIymuca14Lq/l3lFq9Vz+Gq+0ek/wCfit3dC3e0jroqi/eUcy/ifN/dn3aolGnp6HurgVi0ZwRaiIxMsBkkAGQAAAAAAAAAACGYNFhGDEUSiUzrPW4mEoED51tOUct313EnW5ajSwcq3mVlMU3Kp9soLtj+Xs7Mrp2B0nns04H5mu08ZtTTlXYvdtrfDP5/iXmZLa99axbWtRBf7lfsWLzh0fyOybz+jWnUuVlX/wA975uUY5hY++cO/wAVh+ZzXbm5+s0jfraZSrX+9UnZXjxa5x+aRux574/LLRlwUyR4o3fGr21p58lPgb+GzNbX15P6l8XnnFqS8GpfofL1NMJr2oxl44z9z50tlwzmLlHykWFOIWjzQr7cOr8ttvdsji//ACI4Wa4tNYvdvuX/AGl/cn1Fz66i7+aX9zb+4x6Nf7fb6o/xsig+3JRbtGmv3rYLwUuJ/RHwf9Nz787Jeci+rQVx6RXm+ZhbiFvlhnHDq/NZ7nvC5ctPU5v8dnsxXyXX6mVellZJT1M3dJe7DGKoeUe89Wxth6nVS4dNRbd2ZjH2I+c37K+p03dn0SKOJ66SsfX1FbfAvCc+Tl5LC8zhy6m+TzS7cWmx4/LH9tX3X3Wu10k1mGnTxO7HXHwQ/E/svsdh2XsiFEIV1xUYQWEv657X4nv02z41xjGEYxjFcMYxSjGKXYkuh6o1nN3dOyquovjElRMiWSCQCQAAAAAAAAAAAAAAAAIwSCNhi4mLgWAjYUuorlpkz1AbDV9rbgaDU5dumqcn8cE6Z/zQxn5mr6z0G6STbqv1dOezNdyX1in9zqGBgbDjdvoGl8Gv/m0v9pmMPQNZ26+OPDStv7zOzYBPVG0OV6T0E6dY9bq9TZ3qEKqU/tJmybN9FuzaMNaaNsl8V8ne/o/Z+xuAGyXmo0UIJRjGMYrpFJRS8kuReoGQGwjBIBIAAAAAAAAAAAAAAAAAAAAAAAAAAAAAAAAAAAAAAAAAAAAAAAAAAAAAAAAAAAAAAAAAAAAAAAAAAAAAAAAAAAAAAAAAAAAAAAAAAAAAAAA//9k="/>
          <p:cNvSpPr>
            <a:spLocks noChangeAspect="1" noChangeArrowheads="1"/>
          </p:cNvSpPr>
          <p:nvPr/>
        </p:nvSpPr>
        <p:spPr bwMode="auto">
          <a:xfrm>
            <a:off x="155575" y="-898525"/>
            <a:ext cx="2438400" cy="1876425"/>
          </a:xfrm>
          <a:prstGeom prst="rect">
            <a:avLst/>
          </a:prstGeom>
          <a:noFill/>
        </p:spPr>
        <p:txBody>
          <a:bodyPr vert="horz" wrap="square" lIns="91440" tIns="45720" rIns="91440" bIns="45720" numCol="1" anchor="t" anchorCtr="0" compatLnSpc="1">
            <a:prstTxWarp prst="textNoShape">
              <a:avLst/>
            </a:prstTxWarp>
          </a:bodyPr>
          <a:lstStyle/>
          <a:p>
            <a:endParaRPr lang="ro-RO"/>
          </a:p>
        </p:txBody>
      </p:sp>
      <p:sp>
        <p:nvSpPr>
          <p:cNvPr id="6150" name="AutoShape 6" descr="data:image/jpeg;base64,/9j/4AAQSkZJRgABAQAAAQABAAD/2wCEAAkGBhAQEA8QDw8NDg8PDxAODw8QDQ8NEA0OFBUVFRYQFBQXHSYfFxkjGRISIC8gIycpOCwsFR4zNTAqNSYrLCkBCQoKDgwOFw8PGiwkHyQrKSkpLCwpKSksLCwqLSwpLCwpLDExLCwsLCosLCkpLCkpKS00KS0wLCksLSwsKSwpKf/AABEIAMUBAAMBIgACEQEDEQH/xAAcAAEAAgMBAQEAAAAAAAAAAAAAAQMCBgcEBQj/xAA6EAACAgEBBQQIAwcFAQAAAAAAAQIDEQQFBhIhMUFRYXEHEyIyQoGRoVJisRQzcpLB0eEVQ1OC8CT/xAAaAQEAAgMBAAAAAAAAAAAAAAAAAQUCAwQG/8QALBEBAAIBAgQEBQUBAAAAAAAAAAECAwQRBRIhMSIyUaFBQlJhsRQVI4GRE//aAAwDAQACEQMRAD8A7iAAAAAAAAAAAAAAAAAAAAAAAAAAAAAAAAAABre/O+NezdPx4VuotfqtJp/ivufTygspyfd4tHt3o3mo2dpp6nUN8McRhCPOd1r92qC7ZP8Az2HPt093NRtTVS2ntJflrpTfBTUny00PD8cu15XfgPq+i/c+dantDVt26vVSla5y759ZruznEe6PmdDIUcdCQAAAAAAAAAAAAAAAAAAAAAAAAAAAAAAAAAAAHh2ztinSUWajUWRqpqjxTk/sku1t4SS6tlu0do1aeqy66caqqouc5yeFGK7Tl9MNRt/VwunGdOgokp6amS6Ls1V0ejskvci+i5+ZCdkbL1G3NYtbrIzp0tLxpdO+XqIPnl990lht/CseB1PT6eNcYwhFQhFKMYpYUUuxGOj0cKoRrrXDCKwl+rb7W3zyXhIAAAAAAAAAAAAAAAAAAAAAAAAAAAAAAAAAQ2RuIbKNXrIVQnbbONddcXOc5PEYRXNtsyuujFOUmoxinKUpNKMYrm22+iwjkm2tr3bf1EdPplL/AEyuxpJtw/1G2D52TfWNEX9fNrEImU36y/eHVQUYyhs2qfHRVNNLUuLx+13x/AnyjDtfza6rsvZkNPXGutclzbfvTk+spPvf+CjYWxK9JUq4YcuXHPCjxtLCwuyKXJR7EfSRJEJABKQAAAAAAAAAAAAAAAAAAAAAAAAAAAAAAIbIBlU58m28Jc284wu8i+9RjKUpKMYpylKTUYxiubk2+iSOT7x703bYs/ZND6yOglJ12WwzG3aUl1qqz7tX4pvs+jhEyb0bw2bZu/YtE5vZ8bOC2yDw9pWrn6qD7Ko9ZS6YWe46Juzu3XoqlGKi7HGKnJLCSXSuC7ILsXm3zZRupurXoaksQ9a4qLcViNcP+Kv8ve+snzfh95EkQyMiESISAAkAAAAAAAAAAAAIAkhyS5vkl1fcajvR6RaNJxV1Y1F65OKliFb/ADyXb4L7HMNt72arVt+utfB2VQ9ipf8AVdfN5OzDo8mXr2hwZ9fjxdI6y67tPfzQUZUtRGyS+ClO5/WPJfNmvar0v0rPqtNbLuc7Iw+yyct4iMljTh+OPNvKqvxPNby7Q6FZ6X7vh01K85zl+mDGPpe1Hbp9O/KVi/qc/wAjJu/RYfp/LT+u1H1e0Omab0wL/c0j84Xf0a/qfd2f6TNBbhSnZQ3/AMsGo5/ijlHF8jiNduH4p7dGynEs9e+0/wBP0dptZXbHiqnCyL+KElJfVFx+ddBtO6iSnTZOqS7YSaz59/zOgbt+lTLjXroruV8FjH8cF+q+hwZtBenWvWPdZYOJY8nS/SfZ0oFFGqjOMZwlGcJLMZRalGS700ZOwrt1ozbPnba25RpKZX6m2NNUOspPq+yMV1lJ9iRr29XpFp0spafTxet1qX7iuSUKPzX2dK14dfI1LZW7Ws2rdHVay1WYb4LXDGl0yz7ukpfvy5fvJcvMhG7Dae0tZty2NMa7adE8TjpOL1dmqhnldq5L91V2qHV+L5nRt3N2qtHDkoyucVGViiopQXSuEfhgu7t6vLPVsrZNOmh6umOMvinOT4p2z/HOT5yZ74wJIgSLEgkSIhIACQAAAAAAAAAGQBGSGzCUyNxm5nMN+/SFJuem0k+GKzG2+L5yfRwg+xd7PuekTeZ6bT+qreLr8xTT5wr7ZefYccky10Gli/8AJft8FRxDVTT+Onf4pcjHIBeKJKYyQAhOScmIAyyMmIAyySmYE5Bs2TdPfC3RTUcudEn7dWen54d0v1Po7d3012usem0is0tUm4x9S1brtXHpxQxyprf4m8+JpeTcfR3tv1V7qljhvSjxYScZrnHn3PL5FXrtLFqzkrHWO/3Wmh1c1tGK09J7fZsO6vo5qphH9phXjPH+ywbnXx9eK6b53T8+Xmb1BdEuSXJLoku4prPTAoXoIZwiWIxiZhIADIAAAAAAAAAAAMJSJbKpsxCcyiUyZyPNqJ4jJ90ZP6Jsgcc342o79Za8+zB+riu5I1/JftCWbbG+rkzynr8VYpSKx6PIZbTe82n1ZghDJsakghE5AEMEgAAAAABHp0l7hKMlycWmjzGcZCY3R93eNk6z1tNVn44Jvz6P7n0q5mr7mW50dWezK/8AfU2OuR5HJXlvMfd6/FbmpW3rEPZGRYiiDLYs1tzMAEgACQAAAAAAABXJlUi2RRYzAVTPPqecZLvi19UXyKLugHDNp6Z+ukkm23nHU8Lj3rB9/VJuyTX7yi3Eo9soP2ov5xa+aZbtLZKtirausknjsn/aX6nqMWeJrWZ+LyuTBMWtHp+GuYHCZSg08NYa5PPJpkHW5GOA0ZESAxwMEgJAAAAGQB6NJpnNpLtaX1KIxybNp4w09DnP4Yucn4LsX6fM15MnJG7OmObzs3nc94pcV0hY4LwajFv9TZK2apuLGS0y4/flOc5+E5vilH5N4+RtdSPKXtzWmXrKV5axD1QL4lNaL4mDazAQJgAASAAAAAAAAK2UzL2VSiYDzSKbD0ziUziBxze2t6bVzsgm1B4sgutmnl7cWvzRbePmu09OzNpR4VKLU6p+1y54/NH+qNk9IGw3ZX6+uLc6U+NJZc6erwu1x5vycjlteonp5udC465Pisoykm+2db7JeHR+Z2afPFY5LdnDqcE2nnp3b1rdkValcUccTXKUeeV495q2v2VZS/aj7P4lzX+C/Z224zTnp7MNe/BrHDLunDrF+P6n0Ybz/DdD5r2ky3x2vWPD1hT5Ix3nx+GzW8ESZ9bXS01ilKpSi0uJ8MG4pdMtdFza5+J8eUjtpbmjs47U5Z77mQY8Q4jNGzIEcSJ4gCRZCrJjGR6q2oxc7JRrgublJ4Rja0VjeUbTM7Q9mi2cmsy8ku9lGp161FiUeenolltc1ffHol3wg+ee2WO4+fftSeqXDXx1aXGJWv2LdTH8MF8EPHtNp3H3f9fZGXCo0UNYSWIymuca14Lq/l3lFq9Vz+Gq+0ek/wCfit3dC3e0jroqi/eUcy/ifN/dn3aolGnp6HurgVi0ZwRaiIxMsBkkAGQAAAAAAAAAACGYNFhGDEUSiUzrPW4mEoED51tOUct313EnW5ajSwcq3mVlMU3Kp9soLtj+Xs7Mrp2B0nns04H5mu08ZtTTlXYvdtrfDP5/iXmZLa99axbWtRBf7lfsWLzh0fyOybz+jWnUuVlX/wA975uUY5hY++cO/wAVh+ZzXbm5+s0jfraZSrX+9UnZXjxa5x+aRux574/LLRlwUyR4o3fGr21p58lPgb+GzNbX15P6l8XnnFqS8GpfofL1NMJr2oxl44z9z50tlwzmLlHykWFOIWjzQr7cOr8ttvdsji//ACI4Wa4tNYvdvuX/AGl/cn1Fz66i7+aX9zb+4x6Nf7fb6o/xsig+3JRbtGmv3rYLwUuJ/RHwf9Nz787Jeci+rQVx6RXm+ZhbiFvlhnHDq/NZ7nvC5ctPU5v8dnsxXyXX6mVellZJT1M3dJe7DGKoeUe89Wxth6nVS4dNRbd2ZjH2I+c37K+p03dn0SKOJ66SsfX1FbfAvCc+Tl5LC8zhy6m+TzS7cWmx4/LH9tX3X3Wu10k1mGnTxO7HXHwQ/E/svsdh2XsiFEIV1xUYQWEv657X4nv02z41xjGEYxjFcMYxSjGKXYkuh6o1nN3dOyquovjElRMiWSCQCQAAAAAAAAAAAAAAAAIwSCNhi4mLgWAjYUuorlpkz1AbDV9rbgaDU5dumqcn8cE6Z/zQxn5mr6z0G6STbqv1dOezNdyX1in9zqGBgbDjdvoGl8Gv/m0v9pmMPQNZ26+OPDStv7zOzYBPVG0OV6T0E6dY9bq9TZ3qEKqU/tJmybN9FuzaMNaaNsl8V8ne/o/Z+xuAGyXmo0UIJRjGMYrpFJRS8kuReoGQGwjBIBIAAAAAAAAAAAAAAAAAAAAAAAAAAAAAAAAAAAAAAAAAAAAAAAAAAAAAAAAAAAAAAAAAAAAAAAAAAAAAAAAAAAAAAAAAAAAAAAAAAAAAAAA//9k="/>
          <p:cNvSpPr>
            <a:spLocks noChangeAspect="1" noChangeArrowheads="1"/>
          </p:cNvSpPr>
          <p:nvPr/>
        </p:nvSpPr>
        <p:spPr bwMode="auto">
          <a:xfrm>
            <a:off x="155575" y="-898525"/>
            <a:ext cx="2438400" cy="1876425"/>
          </a:xfrm>
          <a:prstGeom prst="rect">
            <a:avLst/>
          </a:prstGeom>
          <a:noFill/>
        </p:spPr>
        <p:txBody>
          <a:bodyPr vert="horz" wrap="square" lIns="91440" tIns="45720" rIns="91440" bIns="45720" numCol="1" anchor="t" anchorCtr="0" compatLnSpc="1">
            <a:prstTxWarp prst="textNoShape">
              <a:avLst/>
            </a:prstTxWarp>
          </a:bodyPr>
          <a:lstStyle/>
          <a:p>
            <a:endParaRPr lang="ro-RO"/>
          </a:p>
        </p:txBody>
      </p:sp>
      <p:pic>
        <p:nvPicPr>
          <p:cNvPr id="6152" name="Picture 8" descr="http://t1.gstatic.com/images?q=tbn:ANd9GcQPOFSBhRdV8o1fF1zkWEam5NFLQgzGNxdiV1-NpO71MXYQpPXh"/>
          <p:cNvPicPr>
            <a:picLocks noChangeAspect="1" noChangeArrowheads="1"/>
          </p:cNvPicPr>
          <p:nvPr/>
        </p:nvPicPr>
        <p:blipFill>
          <a:blip r:embed="rId2" cstate="print"/>
          <a:srcRect/>
          <a:stretch>
            <a:fillRect/>
          </a:stretch>
        </p:blipFill>
        <p:spPr bwMode="auto">
          <a:xfrm>
            <a:off x="6400800" y="4343400"/>
            <a:ext cx="1295400" cy="175958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229600" cy="1143000"/>
          </a:xfrm>
        </p:spPr>
        <p:txBody>
          <a:bodyPr/>
          <a:lstStyle/>
          <a:p>
            <a:r>
              <a:rPr lang="en-US" i="1" dirty="0" smtClean="0">
                <a:solidFill>
                  <a:schemeClr val="bg1"/>
                </a:solidFill>
              </a:rPr>
              <a:t>T</a:t>
            </a:r>
            <a:r>
              <a:rPr lang="ro-RO" i="1" dirty="0" smtClean="0">
                <a:solidFill>
                  <a:schemeClr val="bg1"/>
                </a:solidFill>
              </a:rPr>
              <a:t>rackbal</a:t>
            </a:r>
            <a:r>
              <a:rPr lang="en-US" i="1" dirty="0" smtClean="0">
                <a:solidFill>
                  <a:schemeClr val="bg1"/>
                </a:solidFill>
              </a:rPr>
              <a:t>l</a:t>
            </a:r>
            <a:endParaRPr lang="ro-RO" dirty="0">
              <a:solidFill>
                <a:schemeClr val="bg1"/>
              </a:solidFill>
            </a:endParaRPr>
          </a:p>
        </p:txBody>
      </p:sp>
      <p:sp>
        <p:nvSpPr>
          <p:cNvPr id="3" name="Content Placeholder 2"/>
          <p:cNvSpPr>
            <a:spLocks noGrp="1"/>
          </p:cNvSpPr>
          <p:nvPr>
            <p:ph idx="1"/>
          </p:nvPr>
        </p:nvSpPr>
        <p:spPr>
          <a:xfrm>
            <a:off x="457200" y="2514600"/>
            <a:ext cx="8229600" cy="3642360"/>
          </a:xfrm>
        </p:spPr>
        <p:txBody>
          <a:bodyPr>
            <a:normAutofit/>
          </a:bodyPr>
          <a:lstStyle/>
          <a:p>
            <a:pPr algn="just">
              <a:buNone/>
            </a:pPr>
            <a:r>
              <a:rPr lang="en-US" i="1" dirty="0" smtClean="0"/>
              <a:t>		</a:t>
            </a:r>
            <a:r>
              <a:rPr lang="en-US" sz="2400" dirty="0" smtClean="0"/>
              <a:t>A trackball is like an upside-down mouse, with the ball on the top and often with several buttons. With a trackball the actual device remains stationary and movement or rotation of the ball moves the cursor. The ball is usually moved with the hand, but can also be operated with the foot, elbow or a stick held in the mouth.</a:t>
            </a:r>
            <a:endParaRPr lang="ro-RO" sz="2400" dirty="0"/>
          </a:p>
        </p:txBody>
      </p:sp>
      <p:pic>
        <p:nvPicPr>
          <p:cNvPr id="40962" name="Picture 2" descr="http://modmyi.com/attachments/forums/mac-accessories/82321d1220699478-kensington-trackball-51chkd0f7kl._sl500_aa280_.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00800" y="533400"/>
            <a:ext cx="1981200" cy="1981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lstStyle/>
          <a:p>
            <a:r>
              <a:rPr lang="en-US" dirty="0" smtClean="0">
                <a:solidFill>
                  <a:schemeClr val="bg1"/>
                </a:solidFill>
              </a:rPr>
              <a:t>Mouth Sticks</a:t>
            </a:r>
            <a:endParaRPr lang="ro-RO" dirty="0">
              <a:solidFill>
                <a:schemeClr val="bg1"/>
              </a:solidFill>
            </a:endParaRPr>
          </a:p>
        </p:txBody>
      </p:sp>
      <p:sp>
        <p:nvSpPr>
          <p:cNvPr id="3" name="Content Placeholder 2"/>
          <p:cNvSpPr>
            <a:spLocks noGrp="1"/>
          </p:cNvSpPr>
          <p:nvPr>
            <p:ph idx="1"/>
          </p:nvPr>
        </p:nvSpPr>
        <p:spPr>
          <a:xfrm>
            <a:off x="457200" y="2057400"/>
            <a:ext cx="8229600" cy="2971800"/>
          </a:xfrm>
        </p:spPr>
        <p:txBody>
          <a:bodyPr>
            <a:normAutofit/>
          </a:bodyPr>
          <a:lstStyle/>
          <a:p>
            <a:pPr algn="just">
              <a:buNone/>
            </a:pPr>
            <a:r>
              <a:rPr lang="en-US" dirty="0" smtClean="0"/>
              <a:t>		</a:t>
            </a:r>
            <a:r>
              <a:rPr lang="en-US" sz="2400" dirty="0" smtClean="0"/>
              <a:t>A mouth stick is just what its name implies: a stick that is placed in the mouth. Due to its simplicity and low cost, the mouth stick is one of the most popular assistive  ,,technologies”.</a:t>
            </a:r>
          </a:p>
          <a:p>
            <a:pPr algn="just">
              <a:buNone/>
            </a:pPr>
            <a:r>
              <a:rPr lang="en-US" sz="2400" dirty="0" smtClean="0"/>
              <a:t>		Mouth stick</a:t>
            </a:r>
            <a:r>
              <a:rPr lang="en-US" sz="2400" b="1" dirty="0" smtClean="0"/>
              <a:t> </a:t>
            </a:r>
            <a:r>
              <a:rPr lang="en-US" sz="2400" dirty="0" smtClean="0"/>
              <a:t>is an especially good tool for people who cannot use their hands very well.</a:t>
            </a:r>
            <a:endParaRPr lang="ro-RO" sz="2400" dirty="0"/>
          </a:p>
        </p:txBody>
      </p:sp>
      <p:pic>
        <p:nvPicPr>
          <p:cNvPr id="47106" name="Picture 2" descr="mouth stick"/>
          <p:cNvPicPr>
            <a:picLocks noChangeAspect="1" noChangeArrowheads="1"/>
          </p:cNvPicPr>
          <p:nvPr/>
        </p:nvPicPr>
        <p:blipFill>
          <a:blip r:embed="rId2" cstate="print"/>
          <a:srcRect/>
          <a:stretch>
            <a:fillRect/>
          </a:stretch>
        </p:blipFill>
        <p:spPr bwMode="auto">
          <a:xfrm>
            <a:off x="6629400" y="457200"/>
            <a:ext cx="1809750" cy="9144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lstStyle/>
          <a:p>
            <a:r>
              <a:rPr lang="en-US" dirty="0" smtClean="0">
                <a:solidFill>
                  <a:schemeClr val="bg2">
                    <a:lumMod val="10000"/>
                  </a:schemeClr>
                </a:solidFill>
              </a:rPr>
              <a:t>YES!</a:t>
            </a:r>
            <a:endParaRPr lang="en-US" dirty="0">
              <a:solidFill>
                <a:schemeClr val="bg2">
                  <a:lumMod val="10000"/>
                </a:schemeClr>
              </a:solidFill>
            </a:endParaRPr>
          </a:p>
        </p:txBody>
      </p:sp>
      <p:sp>
        <p:nvSpPr>
          <p:cNvPr id="4" name="Content Placeholder 3"/>
          <p:cNvSpPr>
            <a:spLocks noGrp="1"/>
          </p:cNvSpPr>
          <p:nvPr>
            <p:ph idx="1"/>
          </p:nvPr>
        </p:nvSpPr>
        <p:spPr>
          <a:xfrm>
            <a:off x="7467600" y="5638800"/>
            <a:ext cx="1219200" cy="670560"/>
          </a:xfrm>
        </p:spPr>
        <p:txBody>
          <a:bodyPr/>
          <a:lstStyle/>
          <a:p>
            <a:pPr lvl="8"/>
            <a:endParaRPr lang="en-US" dirty="0">
              <a:solidFill>
                <a:schemeClr val="bg2">
                  <a:lumMod val="10000"/>
                </a:schemeClr>
              </a:solidFill>
            </a:endParaRPr>
          </a:p>
        </p:txBody>
      </p:sp>
      <p:sp>
        <p:nvSpPr>
          <p:cNvPr id="8" name="TextBox 7"/>
          <p:cNvSpPr txBox="1"/>
          <p:nvPr/>
        </p:nvSpPr>
        <p:spPr>
          <a:xfrm>
            <a:off x="1524000" y="2743200"/>
            <a:ext cx="5715000" cy="830997"/>
          </a:xfrm>
          <a:prstGeom prst="rect">
            <a:avLst/>
          </a:prstGeom>
          <a:noFill/>
        </p:spPr>
        <p:txBody>
          <a:bodyPr wrap="square" rtlCol="0">
            <a:spAutoFit/>
          </a:bodyPr>
          <a:lstStyle/>
          <a:p>
            <a:r>
              <a:rPr lang="en-US" sz="4000" b="1" dirty="0" smtClean="0">
                <a:solidFill>
                  <a:schemeClr val="bg2">
                    <a:lumMod val="10000"/>
                  </a:schemeClr>
                </a:solidFill>
              </a:rPr>
              <a:t>                   </a:t>
            </a:r>
            <a:r>
              <a:rPr lang="en-US" sz="4800" b="1" dirty="0" smtClean="0">
                <a:solidFill>
                  <a:schemeClr val="bg2">
                    <a:lumMod val="10000"/>
                  </a:schemeClr>
                </a:solidFill>
                <a:effectLst>
                  <a:outerShdw blurRad="38100" dist="38100" dir="2700000" algn="tl">
                    <a:srgbClr val="000000">
                      <a:alpha val="43137"/>
                    </a:srgbClr>
                  </a:outerShdw>
                </a:effectLst>
              </a:rPr>
              <a:t>YES!</a:t>
            </a:r>
            <a:endParaRPr lang="en-US" sz="4000" b="1" dirty="0">
              <a:solidFill>
                <a:schemeClr val="bg2">
                  <a:lumMod val="10000"/>
                </a:schemeClr>
              </a:solidFill>
            </a:endParaRPr>
          </a:p>
        </p:txBody>
      </p:sp>
      <p:sp>
        <p:nvSpPr>
          <p:cNvPr id="11" name="TextBox 10"/>
          <p:cNvSpPr txBox="1"/>
          <p:nvPr/>
        </p:nvSpPr>
        <p:spPr>
          <a:xfrm>
            <a:off x="2133600" y="2667000"/>
            <a:ext cx="4495800" cy="1015663"/>
          </a:xfrm>
          <a:prstGeom prst="rect">
            <a:avLst/>
          </a:prstGeom>
          <a:noFill/>
        </p:spPr>
        <p:txBody>
          <a:bodyPr wrap="square" rtlCol="0">
            <a:spAutoFit/>
          </a:bodyPr>
          <a:lstStyle/>
          <a:p>
            <a:r>
              <a:rPr lang="en-US" sz="6000" b="1" dirty="0" smtClean="0">
                <a:solidFill>
                  <a:schemeClr val="bg2">
                    <a:lumMod val="10000"/>
                  </a:schemeClr>
                </a:solidFill>
                <a:effectLst>
                  <a:outerShdw blurRad="38100" dist="38100" dir="2700000" algn="tl">
                    <a:srgbClr val="000000">
                      <a:alpha val="43137"/>
                    </a:srgbClr>
                  </a:outerShdw>
                </a:effectLst>
              </a:rPr>
              <a:t>         YES!</a:t>
            </a:r>
            <a:endParaRPr lang="en-US" sz="6000" b="1" dirty="0">
              <a:solidFill>
                <a:schemeClr val="bg2">
                  <a:lumMod val="10000"/>
                </a:schemeClr>
              </a:solidFill>
              <a:effectLst>
                <a:outerShdw blurRad="38100" dist="38100" dir="2700000" algn="tl">
                  <a:srgbClr val="000000">
                    <a:alpha val="43137"/>
                  </a:srgbClr>
                </a:outerShdw>
              </a:effectLst>
            </a:endParaRPr>
          </a:p>
        </p:txBody>
      </p:sp>
      <p:sp>
        <p:nvSpPr>
          <p:cNvPr id="9" name="TextBox 8"/>
          <p:cNvSpPr txBox="1"/>
          <p:nvPr/>
        </p:nvSpPr>
        <p:spPr>
          <a:xfrm>
            <a:off x="762000" y="838200"/>
            <a:ext cx="5562600" cy="892552"/>
          </a:xfrm>
          <a:prstGeom prst="rect">
            <a:avLst/>
          </a:prstGeom>
          <a:noFill/>
        </p:spPr>
        <p:txBody>
          <a:bodyPr wrap="square" rtlCol="0">
            <a:spAutoFit/>
          </a:bodyPr>
          <a:lstStyle/>
          <a:p>
            <a:endParaRPr lang="en-US" sz="2400" b="1" dirty="0" smtClean="0">
              <a:solidFill>
                <a:schemeClr val="bg2">
                  <a:lumMod val="10000"/>
                </a:schemeClr>
              </a:solidFill>
            </a:endParaRPr>
          </a:p>
          <a:p>
            <a:r>
              <a:rPr lang="en-US" sz="2800" b="1" dirty="0" smtClean="0">
                <a:solidFill>
                  <a:schemeClr val="bg2">
                    <a:lumMod val="10000"/>
                  </a:schemeClr>
                </a:solidFill>
              </a:rPr>
              <a:t>DO YOU WANT TO LEARN?</a:t>
            </a:r>
            <a:endParaRPr lang="en-US" sz="2800" b="1" dirty="0">
              <a:solidFill>
                <a:schemeClr val="bg2">
                  <a:lumMod val="10000"/>
                </a:schemeClr>
              </a:solidFill>
            </a:endParaRPr>
          </a:p>
        </p:txBody>
      </p:sp>
      <p:sp>
        <p:nvSpPr>
          <p:cNvPr id="12" name="TextBox 11"/>
          <p:cNvSpPr txBox="1"/>
          <p:nvPr/>
        </p:nvSpPr>
        <p:spPr>
          <a:xfrm>
            <a:off x="1828800" y="4876800"/>
            <a:ext cx="5486400" cy="523220"/>
          </a:xfrm>
          <a:prstGeom prst="rect">
            <a:avLst/>
          </a:prstGeom>
          <a:noFill/>
        </p:spPr>
        <p:txBody>
          <a:bodyPr wrap="square" rtlCol="0">
            <a:spAutoFit/>
          </a:bodyPr>
          <a:lstStyle/>
          <a:p>
            <a:r>
              <a:rPr lang="en-US" sz="2800" b="1" dirty="0" smtClean="0">
                <a:solidFill>
                  <a:schemeClr val="bg2">
                    <a:lumMod val="10000"/>
                  </a:schemeClr>
                </a:solidFill>
              </a:rPr>
              <a:t>DO YOU WANT TO PLAY?</a:t>
            </a:r>
            <a:endParaRPr lang="en-US" sz="2800" b="1" dirty="0">
              <a:solidFill>
                <a:schemeClr val="bg2">
                  <a:lumMod val="10000"/>
                </a:schemeClr>
              </a:solidFill>
            </a:endParaRPr>
          </a:p>
        </p:txBody>
      </p:sp>
      <p:sp>
        <p:nvSpPr>
          <p:cNvPr id="13" name="TextBox 12"/>
          <p:cNvSpPr txBox="1"/>
          <p:nvPr/>
        </p:nvSpPr>
        <p:spPr>
          <a:xfrm>
            <a:off x="2971800" y="2895600"/>
            <a:ext cx="5954486" cy="461665"/>
          </a:xfrm>
          <a:prstGeom prst="rect">
            <a:avLst/>
          </a:prstGeom>
          <a:noFill/>
        </p:spPr>
        <p:txBody>
          <a:bodyPr wrap="square" rtlCol="0">
            <a:spAutoFit/>
          </a:bodyPr>
          <a:lstStyle/>
          <a:p>
            <a:r>
              <a:rPr lang="en-US" sz="2400" b="1" dirty="0" smtClean="0">
                <a:solidFill>
                  <a:schemeClr val="bg2">
                    <a:lumMod val="10000"/>
                  </a:schemeClr>
                </a:solidFill>
              </a:rPr>
              <a:t>DO YOU WANT TO COMMUNICATE?</a:t>
            </a:r>
            <a:endParaRPr lang="en-US" sz="2400" b="1"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par>
                          <p:cTn id="10" fill="hold">
                            <p:stCondLst>
                              <p:cond delay="500"/>
                            </p:stCondLst>
                            <p:childTnLst>
                              <p:par>
                                <p:cTn id="11" presetID="10" presetClass="exit" presetSubtype="0" fill="hold" nodeType="afterEffect">
                                  <p:stCondLst>
                                    <p:cond delay="1000"/>
                                  </p:stCondLst>
                                  <p:childTnLst>
                                    <p:animEffect transition="out" filter="fade">
                                      <p:cBhvr>
                                        <p:cTn id="12" dur="500"/>
                                        <p:tgtEl>
                                          <p:spTgt spid="13">
                                            <p:txEl>
                                              <p:pRg st="0" end="0"/>
                                            </p:txEl>
                                          </p:spTgt>
                                        </p:tgtEl>
                                      </p:cBhvr>
                                    </p:animEffect>
                                    <p:set>
                                      <p:cBhvr>
                                        <p:cTn id="13" dur="1" fill="hold">
                                          <p:stCondLst>
                                            <p:cond delay="499"/>
                                          </p:stCondLst>
                                        </p:cTn>
                                        <p:tgtEl>
                                          <p:spTgt spid="13">
                                            <p:txEl>
                                              <p:pRg st="0" end="0"/>
                                            </p:txEl>
                                          </p:spTgt>
                                        </p:tgtEl>
                                        <p:attrNameLst>
                                          <p:attrName>style.visibility</p:attrName>
                                        </p:attrNameLst>
                                      </p:cBhvr>
                                      <p:to>
                                        <p:strVal val="hidden"/>
                                      </p:to>
                                    </p:se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p:cTn id="17"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9">
                                            <p:txEl>
                                              <p:pRg st="1" end="1"/>
                                            </p:txEl>
                                          </p:spTgt>
                                        </p:tgtEl>
                                      </p:cBhvr>
                                    </p:animEffect>
                                  </p:childTnLst>
                                </p:cTn>
                              </p:par>
                            </p:childTnLst>
                          </p:cTn>
                        </p:par>
                        <p:par>
                          <p:cTn id="20" fill="hold">
                            <p:stCondLst>
                              <p:cond delay="3000"/>
                            </p:stCondLst>
                            <p:childTnLst>
                              <p:par>
                                <p:cTn id="21" presetID="10" presetClass="exit" presetSubtype="0" fill="hold" nodeType="afterEffect">
                                  <p:stCondLst>
                                    <p:cond delay="1000"/>
                                  </p:stCondLst>
                                  <p:childTnLst>
                                    <p:animEffect transition="out" filter="fade">
                                      <p:cBhvr>
                                        <p:cTn id="22" dur="500"/>
                                        <p:tgtEl>
                                          <p:spTgt spid="9">
                                            <p:txEl>
                                              <p:pRg st="1" end="1"/>
                                            </p:txEl>
                                          </p:spTgt>
                                        </p:tgtEl>
                                      </p:cBhvr>
                                    </p:animEffect>
                                    <p:set>
                                      <p:cBhvr>
                                        <p:cTn id="23" dur="1" fill="hold">
                                          <p:stCondLst>
                                            <p:cond delay="499"/>
                                          </p:stCondLst>
                                        </p:cTn>
                                        <p:tgtEl>
                                          <p:spTgt spid="9">
                                            <p:txEl>
                                              <p:pRg st="1" end="1"/>
                                            </p:txEl>
                                          </p:spTgt>
                                        </p:tgtEl>
                                        <p:attrNameLst>
                                          <p:attrName>style.visibility</p:attrName>
                                        </p:attrNameLst>
                                      </p:cBhvr>
                                      <p:to>
                                        <p:strVal val="hidden"/>
                                      </p:to>
                                    </p:set>
                                  </p:childTnLst>
                                </p:cTn>
                              </p:par>
                            </p:childTnLst>
                          </p:cTn>
                        </p:par>
                        <p:par>
                          <p:cTn id="24" fill="hold">
                            <p:stCondLst>
                              <p:cond delay="4500"/>
                            </p:stCondLst>
                            <p:childTnLst>
                              <p:par>
                                <p:cTn id="25" presetID="53" presetClass="entr" presetSubtype="0" fill="hold"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p:cTn id="2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12">
                                            <p:txEl>
                                              <p:pRg st="0" end="0"/>
                                            </p:txEl>
                                          </p:spTgt>
                                        </p:tgtEl>
                                      </p:cBhvr>
                                    </p:animEffect>
                                  </p:childTnLst>
                                </p:cTn>
                              </p:par>
                            </p:childTnLst>
                          </p:cTn>
                        </p:par>
                        <p:par>
                          <p:cTn id="30" fill="hold">
                            <p:stCondLst>
                              <p:cond delay="5500"/>
                            </p:stCondLst>
                            <p:childTnLst>
                              <p:par>
                                <p:cTn id="31" presetID="10" presetClass="exit" presetSubtype="0" fill="hold" nodeType="afterEffect">
                                  <p:stCondLst>
                                    <p:cond delay="1000"/>
                                  </p:stCondLst>
                                  <p:childTnLst>
                                    <p:animEffect transition="out" filter="fade">
                                      <p:cBhvr>
                                        <p:cTn id="32" dur="500"/>
                                        <p:tgtEl>
                                          <p:spTgt spid="12">
                                            <p:txEl>
                                              <p:pRg st="0" end="0"/>
                                            </p:txEl>
                                          </p:spTgt>
                                        </p:tgtEl>
                                      </p:cBhvr>
                                    </p:animEffect>
                                    <p:set>
                                      <p:cBhvr>
                                        <p:cTn id="33" dur="1" fill="hold">
                                          <p:stCondLst>
                                            <p:cond delay="499"/>
                                          </p:stCondLst>
                                        </p:cTn>
                                        <p:tgtEl>
                                          <p:spTgt spid="12">
                                            <p:txEl>
                                              <p:pRg st="0" end="0"/>
                                            </p:txEl>
                                          </p:spTgt>
                                        </p:tgtEl>
                                        <p:attrNameLst>
                                          <p:attrName>style.visibility</p:attrName>
                                        </p:attrNameLst>
                                      </p:cBhvr>
                                      <p:to>
                                        <p:strVal val="hidden"/>
                                      </p:to>
                                    </p:set>
                                  </p:childTnLst>
                                </p:cTn>
                              </p:par>
                            </p:childTnLst>
                          </p:cTn>
                        </p:par>
                        <p:par>
                          <p:cTn id="34" fill="hold">
                            <p:stCondLst>
                              <p:cond delay="7000"/>
                            </p:stCondLst>
                            <p:childTnLst>
                              <p:par>
                                <p:cTn id="35" presetID="53"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par>
                          <p:cTn id="40" fill="hold">
                            <p:stCondLst>
                              <p:cond delay="7500"/>
                            </p:stCondLst>
                            <p:childTnLst>
                              <p:par>
                                <p:cTn id="41" presetID="10" presetClass="exit" presetSubtype="0" fill="hold" grpId="1" nodeType="afterEffect">
                                  <p:stCondLst>
                                    <p:cond delay="0"/>
                                  </p:stCondLst>
                                  <p:childTnLst>
                                    <p:animEffect transition="out" filter="fade">
                                      <p:cBhvr>
                                        <p:cTn id="42" dur="500"/>
                                        <p:tgtEl>
                                          <p:spTgt spid="2"/>
                                        </p:tgtEl>
                                      </p:cBhvr>
                                    </p:animEffect>
                                    <p:set>
                                      <p:cBhvr>
                                        <p:cTn id="43" dur="1" fill="hold">
                                          <p:stCondLst>
                                            <p:cond delay="499"/>
                                          </p:stCondLst>
                                        </p:cTn>
                                        <p:tgtEl>
                                          <p:spTgt spid="2"/>
                                        </p:tgtEl>
                                        <p:attrNameLst>
                                          <p:attrName>style.visibility</p:attrName>
                                        </p:attrNameLst>
                                      </p:cBhvr>
                                      <p:to>
                                        <p:strVal val="hidden"/>
                                      </p:to>
                                    </p:set>
                                  </p:childTnLst>
                                </p:cTn>
                              </p:par>
                            </p:childTnLst>
                          </p:cTn>
                        </p:par>
                        <p:par>
                          <p:cTn id="44" fill="hold">
                            <p:stCondLst>
                              <p:cond delay="8000"/>
                            </p:stCondLst>
                            <p:childTnLst>
                              <p:par>
                                <p:cTn id="45" presetID="53"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Effect transition="in" filter="fade">
                                      <p:cBhvr>
                                        <p:cTn id="49" dur="1000"/>
                                        <p:tgtEl>
                                          <p:spTgt spid="8"/>
                                        </p:tgtEl>
                                      </p:cBhvr>
                                    </p:animEffect>
                                  </p:childTnLst>
                                </p:cTn>
                              </p:par>
                            </p:childTnLst>
                          </p:cTn>
                        </p:par>
                        <p:par>
                          <p:cTn id="50" fill="hold">
                            <p:stCondLst>
                              <p:cond delay="9000"/>
                            </p:stCondLst>
                            <p:childTnLst>
                              <p:par>
                                <p:cTn id="51" presetID="10" presetClass="exit" presetSubtype="0" fill="hold" grpId="1" nodeType="after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par>
                          <p:cTn id="54" fill="hold">
                            <p:stCondLst>
                              <p:cond delay="9500"/>
                            </p:stCondLst>
                            <p:childTnLst>
                              <p:par>
                                <p:cTn id="55" presetID="53" presetClass="entr" presetSubtype="0" fill="hold" nodeType="after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 calcmode="lin" valueType="num">
                                      <p:cBhvr>
                                        <p:cTn id="5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59" dur="1000"/>
                                        <p:tgtEl>
                                          <p:spTgt spid="11">
                                            <p:txEl>
                                              <p:pRg st="0" end="0"/>
                                            </p:txEl>
                                          </p:spTgt>
                                        </p:tgtEl>
                                      </p:cBhvr>
                                    </p:animEffect>
                                  </p:childTnLst>
                                </p:cTn>
                              </p:par>
                            </p:childTnLst>
                          </p:cTn>
                        </p:par>
                        <p:par>
                          <p:cTn id="60" fill="hold">
                            <p:stCondLst>
                              <p:cond delay="10500"/>
                            </p:stCondLst>
                            <p:childTnLst>
                              <p:par>
                                <p:cTn id="61" presetID="10" presetClass="exit" presetSubtype="0" fill="hold" grpId="0" nodeType="afterEffect">
                                  <p:stCondLst>
                                    <p:cond delay="1000"/>
                                  </p:stCondLst>
                                  <p:childTnLst>
                                    <p:animEffect transition="out" filter="fade">
                                      <p:cBhvr>
                                        <p:cTn id="62" dur="500"/>
                                        <p:tgtEl>
                                          <p:spTgt spid="11">
                                            <p:txEl>
                                              <p:pRg st="0" end="0"/>
                                            </p:txEl>
                                          </p:spTgt>
                                        </p:tgtEl>
                                      </p:cBhvr>
                                    </p:animEffect>
                                    <p:set>
                                      <p:cBhvr>
                                        <p:cTn id="63"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8" grpId="1"/>
      <p:bldP spid="1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lstStyle/>
          <a:p>
            <a:r>
              <a:rPr lang="en-US" dirty="0" smtClean="0">
                <a:solidFill>
                  <a:schemeClr val="bg1"/>
                </a:solidFill>
              </a:rPr>
              <a:t>Head Wands</a:t>
            </a:r>
            <a:endParaRPr lang="ro-RO" dirty="0">
              <a:solidFill>
                <a:schemeClr val="bg1"/>
              </a:solidFill>
            </a:endParaRPr>
          </a:p>
        </p:txBody>
      </p:sp>
      <p:sp>
        <p:nvSpPr>
          <p:cNvPr id="3" name="Content Placeholder 2"/>
          <p:cNvSpPr>
            <a:spLocks noGrp="1"/>
          </p:cNvSpPr>
          <p:nvPr>
            <p:ph idx="1"/>
          </p:nvPr>
        </p:nvSpPr>
        <p:spPr>
          <a:xfrm>
            <a:off x="457200" y="2057400"/>
            <a:ext cx="8229600" cy="3048000"/>
          </a:xfrm>
        </p:spPr>
        <p:txBody>
          <a:bodyPr/>
          <a:lstStyle/>
          <a:p>
            <a:pPr algn="just">
              <a:buNone/>
            </a:pPr>
            <a:r>
              <a:rPr lang="en-US" dirty="0" smtClean="0"/>
              <a:t>	</a:t>
            </a:r>
            <a:r>
              <a:rPr lang="en-US" sz="2400" dirty="0" smtClean="0"/>
              <a:t>	A Head wand is a simple device that is strapped to the users’ head, and has a protruding stick. People with severely impaired limb mobility, but who are still able to move their head, are able to effectively use websites with head wands.</a:t>
            </a:r>
            <a:endParaRPr lang="ro-RO" sz="2400" dirty="0"/>
          </a:p>
        </p:txBody>
      </p:sp>
      <p:pic>
        <p:nvPicPr>
          <p:cNvPr id="45060" name="Picture 4" descr="http://www.nextwindow.com/assets/img/show_case/berg04-large.jpg"/>
          <p:cNvPicPr>
            <a:picLocks noChangeAspect="1" noChangeArrowheads="1"/>
          </p:cNvPicPr>
          <p:nvPr/>
        </p:nvPicPr>
        <p:blipFill>
          <a:blip r:embed="rId2" cstate="print"/>
          <a:srcRect/>
          <a:stretch>
            <a:fillRect/>
          </a:stretch>
        </p:blipFill>
        <p:spPr bwMode="auto">
          <a:xfrm>
            <a:off x="4800600" y="4648200"/>
            <a:ext cx="3505200" cy="196841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lstStyle/>
          <a:p>
            <a:r>
              <a:rPr lang="en-US" dirty="0" smtClean="0">
                <a:solidFill>
                  <a:schemeClr val="bg1"/>
                </a:solidFill>
              </a:rPr>
              <a:t>Eye Tracking</a:t>
            </a:r>
            <a:endParaRPr lang="ro-RO" dirty="0">
              <a:solidFill>
                <a:schemeClr val="bg1"/>
              </a:solidFill>
            </a:endParaRPr>
          </a:p>
        </p:txBody>
      </p:sp>
      <p:sp>
        <p:nvSpPr>
          <p:cNvPr id="3" name="Content Placeholder 2"/>
          <p:cNvSpPr>
            <a:spLocks noGrp="1"/>
          </p:cNvSpPr>
          <p:nvPr>
            <p:ph idx="1"/>
          </p:nvPr>
        </p:nvSpPr>
        <p:spPr>
          <a:xfrm>
            <a:off x="457200" y="2819400"/>
            <a:ext cx="8458200" cy="3048000"/>
          </a:xfrm>
        </p:spPr>
        <p:txBody>
          <a:bodyPr/>
          <a:lstStyle/>
          <a:p>
            <a:pPr algn="just">
              <a:buNone/>
            </a:pPr>
            <a:r>
              <a:rPr lang="en-US" dirty="0" smtClean="0"/>
              <a:t>		</a:t>
            </a:r>
            <a:r>
              <a:rPr lang="en-US" sz="2400" dirty="0" smtClean="0"/>
              <a:t>Eye tracking devices can be a powerful alternative for individuals with no control, or only limited control over their hand movements. The device follows the movement of the eyes and allows the person to navigate through the web with only eye movements. </a:t>
            </a:r>
            <a:endParaRPr lang="ro-RO" sz="2400" dirty="0"/>
          </a:p>
        </p:txBody>
      </p:sp>
      <p:pic>
        <p:nvPicPr>
          <p:cNvPr id="46082" name="Picture 2" descr="a computer monitor with eye tracking hardwardware installed"/>
          <p:cNvPicPr>
            <a:picLocks noChangeAspect="1" noChangeArrowheads="1"/>
          </p:cNvPicPr>
          <p:nvPr/>
        </p:nvPicPr>
        <p:blipFill>
          <a:blip r:embed="rId2" cstate="print"/>
          <a:srcRect/>
          <a:stretch>
            <a:fillRect/>
          </a:stretch>
        </p:blipFill>
        <p:spPr bwMode="auto">
          <a:xfrm>
            <a:off x="6705600" y="685800"/>
            <a:ext cx="2124075" cy="205443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t>		In the end we would like you to close your eyes for a minute and imagine you have one of these problems and think of how hard it would be to live that way. So please support and help the disabled people in every way you can! 				Be a better you!</a:t>
            </a:r>
            <a:endParaRPr lang="ro-RO" dirty="0" smtClean="0"/>
          </a:p>
          <a:p>
            <a:endParaRPr lang="ro-R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solidFill>
                  <a:schemeClr val="bg1"/>
                </a:solidFill>
              </a:rPr>
              <a:t>Internet for ALL</a:t>
            </a:r>
            <a:endParaRPr lang="ro-RO" dirty="0">
              <a:solidFill>
                <a:schemeClr val="bg1"/>
              </a:solidFill>
            </a:endParaRPr>
          </a:p>
        </p:txBody>
      </p:sp>
      <p:sp>
        <p:nvSpPr>
          <p:cNvPr id="3" name="Content Placeholder 2"/>
          <p:cNvSpPr>
            <a:spLocks noGrp="1"/>
          </p:cNvSpPr>
          <p:nvPr>
            <p:ph idx="1"/>
          </p:nvPr>
        </p:nvSpPr>
        <p:spPr>
          <a:xfrm>
            <a:off x="457200" y="1600200"/>
            <a:ext cx="8229600" cy="3124200"/>
          </a:xfrm>
        </p:spPr>
        <p:txBody>
          <a:bodyPr/>
          <a:lstStyle/>
          <a:p>
            <a:pPr marL="548640" lvl="2" indent="-411480" algn="just">
              <a:buClr>
                <a:schemeClr val="tx1">
                  <a:shade val="95000"/>
                </a:schemeClr>
              </a:buClr>
              <a:buSzPct val="65000"/>
              <a:buNone/>
            </a:pPr>
            <a:r>
              <a:rPr lang="en-US" sz="2400" dirty="0" smtClean="0">
                <a:solidFill>
                  <a:schemeClr val="bg2">
                    <a:lumMod val="10000"/>
                  </a:schemeClr>
                </a:solidFill>
              </a:rPr>
              <a:t>	</a:t>
            </a:r>
            <a:r>
              <a:rPr lang="en-US" sz="2400" dirty="0" smtClean="0"/>
              <a:t>	Everyday we use the Internet never thinking that there are thousands of people out in the world that have a very hard time trying to access the internet. It is important for web designers, and content authors, to understand how disabled people use the Internet, so that they do not introduce barriers that prevent disabled people from benefiting from the Internet</a:t>
            </a:r>
            <a:endParaRPr lang="ro-RO" sz="2400" dirty="0" smtClean="0"/>
          </a:p>
          <a:p>
            <a:pPr algn="just"/>
            <a:endParaRPr lang="ro-RO" dirty="0"/>
          </a:p>
        </p:txBody>
      </p:sp>
      <p:pic>
        <p:nvPicPr>
          <p:cNvPr id="4" name="Picture 2" descr="http://dumitrescudragos.files.wordpress.com/2012/05/www_internet1.jpg"/>
          <p:cNvPicPr>
            <a:picLocks noChangeAspect="1" noChangeArrowheads="1"/>
          </p:cNvPicPr>
          <p:nvPr/>
        </p:nvPicPr>
        <p:blipFill>
          <a:blip r:embed="rId2" cstate="print"/>
          <a:srcRect/>
          <a:stretch>
            <a:fillRect/>
          </a:stretch>
        </p:blipFill>
        <p:spPr bwMode="auto">
          <a:xfrm>
            <a:off x="4876800" y="4343400"/>
            <a:ext cx="3067050" cy="2341407"/>
          </a:xfrm>
          <a:prstGeom prst="rect">
            <a:avLst/>
          </a:prstGeom>
          <a:noFill/>
        </p:spPr>
      </p:pic>
      <p:pic>
        <p:nvPicPr>
          <p:cNvPr id="5" name="Picture 4" descr="http://hitexinternational.com/sales/media/catalog/product/cache/1/image/9df78eab33525d08d6e5fb8d27136e95/d/i/disabled_person_symbol_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34200" y="5334000"/>
            <a:ext cx="2019300" cy="2057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kirklees.gov.uk/community/ld/peoplefirst/images/16.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19800" y="304800"/>
            <a:ext cx="2057400" cy="2057400"/>
          </a:xfrm>
          <a:prstGeom prst="rect">
            <a:avLst/>
          </a:prstGeom>
          <a:noFill/>
        </p:spPr>
      </p:pic>
      <p:sp>
        <p:nvSpPr>
          <p:cNvPr id="2" name="Title 1"/>
          <p:cNvSpPr>
            <a:spLocks noGrp="1"/>
          </p:cNvSpPr>
          <p:nvPr>
            <p:ph type="title"/>
          </p:nvPr>
        </p:nvSpPr>
        <p:spPr>
          <a:xfrm>
            <a:off x="381000" y="1371600"/>
            <a:ext cx="8229600" cy="1143000"/>
          </a:xfrm>
        </p:spPr>
        <p:txBody>
          <a:bodyPr/>
          <a:lstStyle/>
          <a:p>
            <a:r>
              <a:rPr lang="en-US" dirty="0" smtClean="0">
                <a:solidFill>
                  <a:schemeClr val="bg1"/>
                </a:solidFill>
              </a:rPr>
              <a:t>DDA</a:t>
            </a:r>
            <a:endParaRPr lang="ro-RO" dirty="0">
              <a:solidFill>
                <a:schemeClr val="bg1"/>
              </a:solidFill>
            </a:endParaRPr>
          </a:p>
        </p:txBody>
      </p:sp>
      <p:sp>
        <p:nvSpPr>
          <p:cNvPr id="3" name="Content Placeholder 2"/>
          <p:cNvSpPr>
            <a:spLocks noGrp="1"/>
          </p:cNvSpPr>
          <p:nvPr>
            <p:ph idx="1"/>
          </p:nvPr>
        </p:nvSpPr>
        <p:spPr>
          <a:xfrm>
            <a:off x="457200" y="1981200"/>
            <a:ext cx="8229600" cy="4709160"/>
          </a:xfrm>
        </p:spPr>
        <p:txBody>
          <a:bodyPr>
            <a:normAutofit/>
          </a:bodyPr>
          <a:lstStyle/>
          <a:p>
            <a:pPr>
              <a:buNone/>
            </a:pPr>
            <a:r>
              <a:rPr lang="en-US" dirty="0" smtClean="0"/>
              <a:t> </a:t>
            </a:r>
            <a:endParaRPr lang="ro-RO" dirty="0" smtClean="0"/>
          </a:p>
          <a:p>
            <a:pPr algn="ctr">
              <a:buNone/>
            </a:pPr>
            <a:r>
              <a:rPr lang="en-US" sz="2400" dirty="0" smtClean="0"/>
              <a:t>	In 1995 a new era of accessibility for disabled</a:t>
            </a:r>
          </a:p>
          <a:p>
            <a:pPr algn="ctr">
              <a:buNone/>
            </a:pPr>
            <a:r>
              <a:rPr lang="en-US" sz="2400" dirty="0" smtClean="0"/>
              <a:t>people began. The </a:t>
            </a:r>
            <a:r>
              <a:rPr lang="en-US" sz="2400" b="1" dirty="0" smtClean="0"/>
              <a:t>DDA</a:t>
            </a:r>
            <a:r>
              <a:rPr lang="en-US" sz="2400" dirty="0" smtClean="0"/>
              <a:t> (Disability </a:t>
            </a:r>
          </a:p>
          <a:p>
            <a:pPr algn="ctr">
              <a:buNone/>
            </a:pPr>
            <a:r>
              <a:rPr lang="en-US" sz="2400" dirty="0" smtClean="0"/>
              <a:t>Discrimination Act) was passed, stating that:</a:t>
            </a:r>
            <a:endParaRPr lang="ro-RO" sz="2400" dirty="0" smtClean="0"/>
          </a:p>
          <a:p>
            <a:pPr algn="ctr">
              <a:buNone/>
            </a:pPr>
            <a:r>
              <a:rPr lang="en-US" sz="2400" dirty="0" smtClean="0"/>
              <a:t>	It's unlawful for a service provider to </a:t>
            </a:r>
          </a:p>
          <a:p>
            <a:pPr algn="ctr">
              <a:buNone/>
            </a:pPr>
            <a:r>
              <a:rPr lang="en-US" sz="2400" dirty="0" smtClean="0"/>
              <a:t>discriminate against a disabled person by </a:t>
            </a:r>
          </a:p>
          <a:p>
            <a:pPr algn="ctr">
              <a:buNone/>
            </a:pPr>
            <a:r>
              <a:rPr lang="en-US" sz="2400" dirty="0" smtClean="0"/>
              <a:t>refusing to provide </a:t>
            </a:r>
          </a:p>
          <a:p>
            <a:pPr algn="ctr">
              <a:buNone/>
            </a:pPr>
            <a:r>
              <a:rPr lang="en-US" sz="2400" dirty="0" smtClean="0"/>
              <a:t>any service which it provides to members of the </a:t>
            </a:r>
          </a:p>
          <a:p>
            <a:pPr algn="ctr">
              <a:buNone/>
            </a:pPr>
            <a:r>
              <a:rPr lang="en-US" sz="2400" dirty="0" smtClean="0"/>
              <a:t>public.</a:t>
            </a:r>
            <a:endParaRPr lang="ro-RO" sz="2400" dirty="0" smtClean="0"/>
          </a:p>
          <a:p>
            <a:pPr algn="ctr"/>
            <a:endParaRPr lang="ro-R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1143000"/>
          </a:xfrm>
        </p:spPr>
        <p:txBody>
          <a:bodyPr/>
          <a:lstStyle/>
          <a:p>
            <a:pPr>
              <a:buNone/>
            </a:pPr>
            <a:r>
              <a:rPr lang="en-US" dirty="0" smtClean="0">
                <a:solidFill>
                  <a:schemeClr val="bg2">
                    <a:lumMod val="10000"/>
                  </a:schemeClr>
                </a:solidFill>
              </a:rPr>
              <a:t>	</a:t>
            </a:r>
            <a:r>
              <a:rPr lang="en-US" dirty="0" smtClean="0"/>
              <a:t>So, how do disabled people access the Internet?</a:t>
            </a:r>
            <a:endParaRPr lang="ro-RO" dirty="0" smtClean="0"/>
          </a:p>
          <a:p>
            <a:endParaRPr lang="ro-RO" dirty="0"/>
          </a:p>
        </p:txBody>
      </p:sp>
      <p:pic>
        <p:nvPicPr>
          <p:cNvPr id="22530" name="Picture 2" descr="http://www.redstarresume.com/uploads/images/forex_solutions1.jpg"/>
          <p:cNvPicPr>
            <a:picLocks noChangeAspect="1" noChangeArrowheads="1"/>
          </p:cNvPicPr>
          <p:nvPr/>
        </p:nvPicPr>
        <p:blipFill>
          <a:blip r:embed="rId2" cstate="print"/>
          <a:srcRect l="4611" t="6936" r="5475" b="7514"/>
          <a:stretch>
            <a:fillRect/>
          </a:stretch>
        </p:blipFill>
        <p:spPr bwMode="auto">
          <a:xfrm>
            <a:off x="1295400" y="3352800"/>
            <a:ext cx="2971800" cy="2819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229600" cy="1143000"/>
          </a:xfrm>
        </p:spPr>
        <p:txBody>
          <a:bodyPr>
            <a:normAutofit fontScale="90000"/>
          </a:bodyPr>
          <a:lstStyle/>
          <a:p>
            <a:r>
              <a:rPr lang="en-US" dirty="0" smtClean="0">
                <a:solidFill>
                  <a:schemeClr val="bg1"/>
                </a:solidFill>
              </a:rPr>
              <a:t>Blind users</a:t>
            </a:r>
            <a:r>
              <a:rPr lang="ro-RO" dirty="0" smtClean="0">
                <a:solidFill>
                  <a:schemeClr val="bg1"/>
                </a:solidFill>
              </a:rPr>
              <a:t/>
            </a:r>
            <a:br>
              <a:rPr lang="ro-RO" dirty="0" smtClean="0">
                <a:solidFill>
                  <a:schemeClr val="bg1"/>
                </a:solidFill>
              </a:rPr>
            </a:br>
            <a:endParaRPr lang="ro-RO" dirty="0">
              <a:solidFill>
                <a:schemeClr val="bg1"/>
              </a:solidFill>
            </a:endParaRPr>
          </a:p>
        </p:txBody>
      </p:sp>
      <p:sp>
        <p:nvSpPr>
          <p:cNvPr id="3" name="Content Placeholder 2"/>
          <p:cNvSpPr>
            <a:spLocks noGrp="1"/>
          </p:cNvSpPr>
          <p:nvPr>
            <p:ph idx="1"/>
          </p:nvPr>
        </p:nvSpPr>
        <p:spPr>
          <a:xfrm>
            <a:off x="457200" y="2438400"/>
            <a:ext cx="8229600" cy="2286000"/>
          </a:xfrm>
        </p:spPr>
        <p:txBody>
          <a:bodyPr/>
          <a:lstStyle/>
          <a:p>
            <a:pPr algn="just">
              <a:buNone/>
            </a:pPr>
            <a:r>
              <a:rPr lang="en-US" dirty="0" smtClean="0"/>
              <a:t>		</a:t>
            </a:r>
            <a:r>
              <a:rPr lang="en-US" sz="2400" dirty="0" smtClean="0"/>
              <a:t>Internet users who have no sight at all may utilize a screen reader. Screen readers load the page content (the actual HTML code plus text)</a:t>
            </a:r>
            <a:r>
              <a:rPr lang="ro-RO" sz="2400" dirty="0" smtClean="0"/>
              <a:t> </a:t>
            </a:r>
            <a:r>
              <a:rPr lang="en-US" sz="2400" dirty="0" smtClean="0"/>
              <a:t>from the browser’s document into a virtual buffer</a:t>
            </a:r>
            <a:r>
              <a:rPr lang="ro-RO" sz="2400" dirty="0" smtClean="0"/>
              <a:t> (special memory area)</a:t>
            </a:r>
            <a:r>
              <a:rPr lang="en-US" sz="2400" dirty="0" smtClean="0"/>
              <a:t>. </a:t>
            </a:r>
            <a:endParaRPr lang="ro-RO" sz="2400" dirty="0"/>
          </a:p>
        </p:txBody>
      </p:sp>
      <p:pic>
        <p:nvPicPr>
          <p:cNvPr id="2050" name="Picture 2" descr="Man using a screen reader"/>
          <p:cNvPicPr>
            <a:picLocks noChangeAspect="1" noChangeArrowheads="1"/>
          </p:cNvPicPr>
          <p:nvPr/>
        </p:nvPicPr>
        <p:blipFill>
          <a:blip r:embed="rId2" cstate="print"/>
          <a:srcRect/>
          <a:stretch>
            <a:fillRect/>
          </a:stretch>
        </p:blipFill>
        <p:spPr bwMode="auto">
          <a:xfrm>
            <a:off x="6400800" y="457200"/>
            <a:ext cx="2266950" cy="16478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veryicon.com/icon/png/System/Vista%20Elements/Search%20Magnifier.png"/>
          <p:cNvPicPr>
            <a:picLocks noChangeAspect="1" noChangeArrowheads="1"/>
          </p:cNvPicPr>
          <p:nvPr/>
        </p:nvPicPr>
        <p:blipFill>
          <a:blip r:embed="rId2" cstate="print"/>
          <a:srcRect/>
          <a:stretch>
            <a:fillRect/>
          </a:stretch>
        </p:blipFill>
        <p:spPr bwMode="auto">
          <a:xfrm>
            <a:off x="228600" y="4876800"/>
            <a:ext cx="2438400" cy="2438400"/>
          </a:xfrm>
          <a:prstGeom prst="rect">
            <a:avLst/>
          </a:prstGeom>
          <a:noFill/>
        </p:spPr>
      </p:pic>
      <p:sp>
        <p:nvSpPr>
          <p:cNvPr id="2" name="Title 1"/>
          <p:cNvSpPr>
            <a:spLocks noGrp="1"/>
          </p:cNvSpPr>
          <p:nvPr>
            <p:ph type="title"/>
          </p:nvPr>
        </p:nvSpPr>
        <p:spPr>
          <a:xfrm>
            <a:off x="914400" y="1371600"/>
            <a:ext cx="8229600" cy="1143000"/>
          </a:xfrm>
        </p:spPr>
        <p:txBody>
          <a:bodyPr>
            <a:normAutofit fontScale="90000"/>
          </a:bodyPr>
          <a:lstStyle/>
          <a:p>
            <a:r>
              <a:rPr lang="en-US" dirty="0" smtClean="0">
                <a:solidFill>
                  <a:schemeClr val="bg1"/>
                </a:solidFill>
              </a:rPr>
              <a:t>Partial/poor sight</a:t>
            </a:r>
            <a:r>
              <a:rPr lang="ro-RO" dirty="0" smtClean="0"/>
              <a:t/>
            </a:r>
            <a:br>
              <a:rPr lang="ro-RO" dirty="0" smtClean="0"/>
            </a:br>
            <a:endParaRPr lang="ro-RO" dirty="0"/>
          </a:p>
        </p:txBody>
      </p:sp>
      <p:sp>
        <p:nvSpPr>
          <p:cNvPr id="3" name="Content Placeholder 2"/>
          <p:cNvSpPr>
            <a:spLocks noGrp="1"/>
          </p:cNvSpPr>
          <p:nvPr>
            <p:ph idx="1"/>
          </p:nvPr>
        </p:nvSpPr>
        <p:spPr>
          <a:xfrm>
            <a:off x="685800" y="2148840"/>
            <a:ext cx="8229600" cy="2575560"/>
          </a:xfrm>
        </p:spPr>
        <p:txBody>
          <a:bodyPr>
            <a:normAutofit/>
          </a:bodyPr>
          <a:lstStyle/>
          <a:p>
            <a:pPr>
              <a:buNone/>
            </a:pPr>
            <a:r>
              <a:rPr lang="en-US" dirty="0" smtClean="0"/>
              <a:t>		</a:t>
            </a:r>
          </a:p>
          <a:p>
            <a:pPr algn="just">
              <a:buNone/>
            </a:pPr>
            <a:r>
              <a:rPr lang="en-US" sz="2400" dirty="0" smtClean="0">
                <a:solidFill>
                  <a:schemeClr val="bg2">
                    <a:lumMod val="10000"/>
                  </a:schemeClr>
                </a:solidFill>
              </a:rPr>
              <a:t>	</a:t>
            </a:r>
            <a:r>
              <a:rPr lang="en-US" sz="2400" dirty="0" smtClean="0"/>
              <a:t>	To take full advantage of the Internet, users with partial or poor sight may need to be able to enlarge the text on web pages. </a:t>
            </a:r>
            <a:endParaRPr lang="ro-RO" sz="2400" dirty="0" smtClean="0"/>
          </a:p>
          <a:p>
            <a:pPr algn="just">
              <a:buNone/>
            </a:pPr>
            <a:r>
              <a:rPr lang="en-US" sz="2400" dirty="0" smtClean="0"/>
              <a:t>		Users with poor vision may also use a screen magnifier to enlarge the text size.</a:t>
            </a:r>
            <a:endParaRPr lang="ro-RO"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err="1" smtClean="0">
                <a:solidFill>
                  <a:schemeClr val="bg1"/>
                </a:solidFill>
              </a:rPr>
              <a:t>Colour</a:t>
            </a:r>
            <a:r>
              <a:rPr lang="en-US" dirty="0" smtClean="0">
                <a:solidFill>
                  <a:schemeClr val="bg1"/>
                </a:solidFill>
              </a:rPr>
              <a:t> blindness</a:t>
            </a:r>
            <a:r>
              <a:rPr lang="ro-RO" dirty="0" smtClean="0">
                <a:solidFill>
                  <a:schemeClr val="bg1"/>
                </a:solidFill>
              </a:rPr>
              <a:t/>
            </a:r>
            <a:br>
              <a:rPr lang="ro-RO" dirty="0" smtClean="0">
                <a:solidFill>
                  <a:schemeClr val="bg1"/>
                </a:solidFill>
              </a:rPr>
            </a:br>
            <a:endParaRPr lang="ro-RO" dirty="0">
              <a:solidFill>
                <a:schemeClr val="bg1"/>
              </a:solidFill>
            </a:endParaRPr>
          </a:p>
        </p:txBody>
      </p:sp>
      <p:sp>
        <p:nvSpPr>
          <p:cNvPr id="3" name="Content Placeholder 2"/>
          <p:cNvSpPr>
            <a:spLocks noGrp="1"/>
          </p:cNvSpPr>
          <p:nvPr>
            <p:ph idx="1"/>
          </p:nvPr>
        </p:nvSpPr>
        <p:spPr>
          <a:xfrm>
            <a:off x="457200" y="1600200"/>
            <a:ext cx="8382000" cy="4709160"/>
          </a:xfrm>
        </p:spPr>
        <p:txBody>
          <a:bodyPr/>
          <a:lstStyle/>
          <a:p>
            <a:pPr algn="just">
              <a:buNone/>
            </a:pPr>
            <a:r>
              <a:rPr lang="en-US" dirty="0" smtClean="0"/>
              <a:t>	</a:t>
            </a:r>
            <a:r>
              <a:rPr lang="en-US" sz="2400" dirty="0" smtClean="0"/>
              <a:t>	It's estimated that one in 12 men and one in 200 women have some form of </a:t>
            </a:r>
            <a:r>
              <a:rPr lang="en-US" sz="2400" dirty="0" err="1" smtClean="0"/>
              <a:t>colour</a:t>
            </a:r>
            <a:r>
              <a:rPr lang="en-US" sz="2400" dirty="0" smtClean="0"/>
              <a:t> blindness.</a:t>
            </a:r>
          </a:p>
          <a:p>
            <a:pPr algn="just">
              <a:buNone/>
            </a:pPr>
            <a:r>
              <a:rPr lang="en-US" sz="2400" dirty="0" smtClean="0"/>
              <a:t>		 Most modern browsers allow the user to over-ride the </a:t>
            </a:r>
            <a:r>
              <a:rPr lang="en-US" sz="2400" dirty="0" err="1" smtClean="0"/>
              <a:t>colour</a:t>
            </a:r>
            <a:r>
              <a:rPr lang="en-US" sz="2400" dirty="0" smtClean="0"/>
              <a:t> and font settings of a web site in order to make the content easier to read for people with some visual impairments</a:t>
            </a:r>
            <a:r>
              <a:rPr lang="en-US" dirty="0" smtClean="0"/>
              <a:t>.</a:t>
            </a:r>
          </a:p>
          <a:p>
            <a:pPr algn="just">
              <a:buNone/>
            </a:pPr>
            <a:endParaRPr lang="en-US" dirty="0" smtClean="0"/>
          </a:p>
          <a:p>
            <a:pPr algn="just">
              <a:buNone/>
            </a:pPr>
            <a:endParaRPr lang="en-US" dirty="0" smtClean="0"/>
          </a:p>
          <a:p>
            <a:pPr algn="just">
              <a:buNone/>
            </a:pPr>
            <a:r>
              <a:rPr lang="en-US" dirty="0" smtClean="0"/>
              <a:t>						</a:t>
            </a:r>
            <a:r>
              <a:rPr lang="en-US" sz="1800" dirty="0" smtClean="0"/>
              <a:t>-&gt;changing </a:t>
            </a:r>
            <a:r>
              <a:rPr lang="en-US" sz="1800" dirty="0" err="1" smtClean="0"/>
              <a:t>colours</a:t>
            </a:r>
            <a:r>
              <a:rPr lang="en-US" sz="1800" dirty="0" smtClean="0"/>
              <a:t> in Mozilla</a:t>
            </a:r>
            <a:endParaRPr lang="ro-RO" sz="1800" dirty="0"/>
          </a:p>
        </p:txBody>
      </p:sp>
      <p:pic>
        <p:nvPicPr>
          <p:cNvPr id="5122" name="Picture 2" descr="Changing colour scheme with FireFox browser"/>
          <p:cNvPicPr>
            <a:picLocks noChangeAspect="1" noChangeArrowheads="1"/>
          </p:cNvPicPr>
          <p:nvPr/>
        </p:nvPicPr>
        <p:blipFill>
          <a:blip r:embed="rId2" cstate="print"/>
          <a:srcRect/>
          <a:stretch>
            <a:fillRect/>
          </a:stretch>
        </p:blipFill>
        <p:spPr bwMode="auto">
          <a:xfrm>
            <a:off x="2133600" y="4114800"/>
            <a:ext cx="2910974" cy="24765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rmAutofit fontScale="90000"/>
          </a:bodyPr>
          <a:lstStyle/>
          <a:p>
            <a:r>
              <a:rPr lang="en-US" dirty="0" smtClean="0">
                <a:solidFill>
                  <a:schemeClr val="bg1"/>
                </a:solidFill>
              </a:rPr>
              <a:t>Deaf users</a:t>
            </a:r>
            <a:r>
              <a:rPr lang="ro-RO" dirty="0" smtClean="0">
                <a:solidFill>
                  <a:schemeClr val="bg1"/>
                </a:solidFill>
              </a:rPr>
              <a:t/>
            </a:r>
            <a:br>
              <a:rPr lang="ro-RO" dirty="0" smtClean="0">
                <a:solidFill>
                  <a:schemeClr val="bg1"/>
                </a:solidFill>
              </a:rPr>
            </a:br>
            <a:endParaRPr lang="ro-RO" dirty="0">
              <a:solidFill>
                <a:schemeClr val="bg1"/>
              </a:solidFill>
            </a:endParaRPr>
          </a:p>
        </p:txBody>
      </p:sp>
      <p:sp>
        <p:nvSpPr>
          <p:cNvPr id="3" name="Content Placeholder 2"/>
          <p:cNvSpPr>
            <a:spLocks noGrp="1"/>
          </p:cNvSpPr>
          <p:nvPr>
            <p:ph idx="1"/>
          </p:nvPr>
        </p:nvSpPr>
        <p:spPr>
          <a:xfrm>
            <a:off x="533400" y="2438400"/>
            <a:ext cx="8229600" cy="2727960"/>
          </a:xfrm>
        </p:spPr>
        <p:txBody>
          <a:bodyPr/>
          <a:lstStyle/>
          <a:p>
            <a:pPr algn="just">
              <a:buNone/>
            </a:pPr>
            <a:r>
              <a:rPr lang="en-US" dirty="0" smtClean="0"/>
              <a:t>	</a:t>
            </a:r>
            <a:r>
              <a:rPr lang="en-US" dirty="0" smtClean="0">
                <a:solidFill>
                  <a:schemeClr val="bg2">
                    <a:lumMod val="10000"/>
                  </a:schemeClr>
                </a:solidFill>
              </a:rPr>
              <a:t>	</a:t>
            </a:r>
            <a:r>
              <a:rPr lang="en-US" sz="2400" dirty="0" smtClean="0"/>
              <a:t>Most modern computer operating systems include a facility to convert the text on the screen into audio output (speech). Special applications (plug-ins) are available for web browsers that will read websites out and highlight words as they are read out</a:t>
            </a:r>
            <a:endParaRPr lang="ro-RO" sz="2400" dirty="0"/>
          </a:p>
        </p:txBody>
      </p:sp>
      <p:pic>
        <p:nvPicPr>
          <p:cNvPr id="4098" name="Picture 2" descr="http://thegazette.com/wp-content/uploads/2012/07/audi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10400" y="4495800"/>
            <a:ext cx="609600" cy="609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
      <a:dk1>
        <a:srgbClr val="FF0000"/>
      </a:dk1>
      <a:lt1>
        <a:sysClr val="window" lastClr="FFFFFF"/>
      </a:lt1>
      <a:dk2>
        <a:srgbClr val="E0E0E2"/>
      </a:dk2>
      <a:lt2>
        <a:srgbClr val="E0E0E2"/>
      </a:lt2>
      <a:accent1>
        <a:srgbClr val="CEB966"/>
      </a:accent1>
      <a:accent2>
        <a:srgbClr val="9CB084"/>
      </a:accent2>
      <a:accent3>
        <a:srgbClr val="6BB1C9"/>
      </a:accent3>
      <a:accent4>
        <a:srgbClr val="6585CF"/>
      </a:accent4>
      <a:accent5>
        <a:srgbClr val="7E6BC9"/>
      </a:accent5>
      <a:accent6>
        <a:srgbClr val="A379BB"/>
      </a:accent6>
      <a:hlink>
        <a:srgbClr val="FF0000"/>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TotalTime>
  <Words>65</Words>
  <Application>Microsoft Office PowerPoint</Application>
  <PresentationFormat>On-screen Show (4:3)</PresentationFormat>
  <Paragraphs>61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Comenius project </vt:lpstr>
      <vt:lpstr>YES!</vt:lpstr>
      <vt:lpstr>Internet for ALL</vt:lpstr>
      <vt:lpstr>DDA</vt:lpstr>
      <vt:lpstr>Slide 5</vt:lpstr>
      <vt:lpstr>Blind users </vt:lpstr>
      <vt:lpstr>Partial/poor sight </vt:lpstr>
      <vt:lpstr>Colour blindness </vt:lpstr>
      <vt:lpstr>Deaf users </vt:lpstr>
      <vt:lpstr>Useful inventions</vt:lpstr>
      <vt:lpstr>Keyboard navigation </vt:lpstr>
      <vt:lpstr>Alternative Keyboards </vt:lpstr>
      <vt:lpstr>Braille Displays </vt:lpstr>
      <vt:lpstr>Siafu</vt:lpstr>
      <vt:lpstr>Slide 15</vt:lpstr>
      <vt:lpstr>Touchpad</vt:lpstr>
      <vt:lpstr>Switches</vt:lpstr>
      <vt:lpstr>Trackball</vt:lpstr>
      <vt:lpstr>Mouth Sticks</vt:lpstr>
      <vt:lpstr>Head Wands</vt:lpstr>
      <vt:lpstr>Eye Tracking</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dc:title>
  <dc:creator>dell</dc:creator>
  <cp:lastModifiedBy>Sala de proiectie</cp:lastModifiedBy>
  <cp:revision>66</cp:revision>
  <dcterms:created xsi:type="dcterms:W3CDTF">2006-08-16T00:00:00Z</dcterms:created>
  <dcterms:modified xsi:type="dcterms:W3CDTF">2012-11-08T07:54:13Z</dcterms:modified>
</cp:coreProperties>
</file>